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29"/>
  </p:notesMasterIdLst>
  <p:sldIdLst>
    <p:sldId id="282" r:id="rId2"/>
    <p:sldId id="256" r:id="rId3"/>
    <p:sldId id="257" r:id="rId4"/>
    <p:sldId id="260" r:id="rId5"/>
    <p:sldId id="272" r:id="rId6"/>
    <p:sldId id="261" r:id="rId7"/>
    <p:sldId id="262" r:id="rId8"/>
    <p:sldId id="263" r:id="rId9"/>
    <p:sldId id="265" r:id="rId10"/>
    <p:sldId id="269" r:id="rId11"/>
    <p:sldId id="268" r:id="rId12"/>
    <p:sldId id="276" r:id="rId13"/>
    <p:sldId id="274" r:id="rId14"/>
    <p:sldId id="284" r:id="rId15"/>
    <p:sldId id="285" r:id="rId16"/>
    <p:sldId id="277" r:id="rId17"/>
    <p:sldId id="278" r:id="rId18"/>
    <p:sldId id="280" r:id="rId19"/>
    <p:sldId id="279" r:id="rId20"/>
    <p:sldId id="267" r:id="rId21"/>
    <p:sldId id="286" r:id="rId22"/>
    <p:sldId id="289" r:id="rId23"/>
    <p:sldId id="287" r:id="rId24"/>
    <p:sldId id="288" r:id="rId25"/>
    <p:sldId id="290" r:id="rId26"/>
    <p:sldId id="291" r:id="rId27"/>
    <p:sldId id="292" r:id="rId28"/>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4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E5C679-81F2-4F4B-860D-D2AF4A61515E}" type="datetimeFigureOut">
              <a:rPr lang="es-ES_tradnl" smtClean="0"/>
              <a:pPr/>
              <a:t>06/04/2011</a:t>
            </a:fld>
            <a:endParaRPr lang="es-ES_tradn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379E4F-7206-45C7-9546-8B15740F40E3}" type="slidenum">
              <a:rPr lang="es-ES_tradnl" smtClean="0"/>
              <a:pPr/>
              <a:t>‹Nº›</a:t>
            </a:fld>
            <a:endParaRPr lang="es-ES_tradn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a:t>
            </a:fld>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a:t>
            </a:fld>
            <a:endParaRPr 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3</a:t>
            </a:fld>
            <a:endParaRPr lang="es-ES_trad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4</a:t>
            </a:fld>
            <a:endParaRPr lang="es-ES_trad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5</a:t>
            </a:fld>
            <a:endParaRPr 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6</a:t>
            </a:fld>
            <a:endParaRPr lang="es-ES_trad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7</a:t>
            </a:fld>
            <a:endParaRPr lang="es-ES_trad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8</a:t>
            </a:fld>
            <a:endParaRPr lang="es-ES_trad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9</a:t>
            </a:fld>
            <a:endParaRPr lang="es-ES_trad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10</a:t>
            </a:fld>
            <a:endParaRPr lang="es-ES_trad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11</a:t>
            </a:fld>
            <a:endParaRPr lang="es-ES_trad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12</a:t>
            </a:fld>
            <a:endParaRPr lang="es-ES_trad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13</a:t>
            </a:fld>
            <a:endParaRPr lang="es-ES_trad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14</a:t>
            </a:fld>
            <a:endParaRPr lang="es-ES_trad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15</a:t>
            </a:fld>
            <a:endParaRPr lang="es-ES_trad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16</a:t>
            </a:fld>
            <a:endParaRPr lang="es-ES_trad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17</a:t>
            </a:fld>
            <a:endParaRPr lang="es-ES_trad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18</a:t>
            </a:fld>
            <a:endParaRPr lang="es-ES_trad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19</a:t>
            </a:fld>
            <a:endParaRPr lang="es-ES_tradn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20</a:t>
            </a:fld>
            <a:endParaRPr lang="es-ES_tradn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21</a:t>
            </a:fld>
            <a:endParaRPr lang="es-ES_tradn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22</a:t>
            </a:fld>
            <a:endParaRPr lang="es-ES_tradn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23</a:t>
            </a:fld>
            <a:endParaRPr lang="es-ES_tradn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24</a:t>
            </a:fld>
            <a:endParaRPr lang="es-ES_tradn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25</a:t>
            </a:fld>
            <a:endParaRPr lang="es-ES_tradn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26</a:t>
            </a:fld>
            <a:endParaRPr lang="es-ES_tradn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_tradnl" dirty="0"/>
          </a:p>
        </p:txBody>
      </p:sp>
      <p:sp>
        <p:nvSpPr>
          <p:cNvPr id="4" name="3 Marcador de número de diapositiva"/>
          <p:cNvSpPr>
            <a:spLocks noGrp="1"/>
          </p:cNvSpPr>
          <p:nvPr>
            <p:ph type="sldNum" sz="quarter" idx="10"/>
          </p:nvPr>
        </p:nvSpPr>
        <p:spPr/>
        <p:txBody>
          <a:bodyPr/>
          <a:lstStyle/>
          <a:p>
            <a:fld id="{3F379E4F-7206-45C7-9546-8B15740F40E3}" type="slidenum">
              <a:rPr lang="es-ES_tradnl" smtClean="0"/>
              <a:pPr/>
              <a:t>27</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8" name="7 Marcador de pie de página"/>
          <p:cNvSpPr>
            <a:spLocks noGrp="1"/>
          </p:cNvSpPr>
          <p:nvPr>
            <p:ph type="ftr" sz="quarter" idx="11"/>
          </p:nvPr>
        </p:nvSpPr>
        <p:spPr/>
        <p:txBody>
          <a:bodyPr/>
          <a:lstStyle>
            <a:extLst/>
          </a:lstStyle>
          <a:p>
            <a:endParaRPr lang="es-ES_tradnl"/>
          </a:p>
        </p:txBody>
      </p:sp>
      <p:sp>
        <p:nvSpPr>
          <p:cNvPr id="11" name="10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8" name="7 Marcador de pie de página"/>
          <p:cNvSpPr>
            <a:spLocks noGrp="1"/>
          </p:cNvSpPr>
          <p:nvPr>
            <p:ph type="ftr" sz="quarter" idx="11"/>
          </p:nvPr>
        </p:nvSpPr>
        <p:spPr/>
        <p:txBody>
          <a:bodyPr/>
          <a:lstStyle>
            <a:extLst/>
          </a:lstStyle>
          <a:p>
            <a:endParaRPr lang="es-ES_tradnl"/>
          </a:p>
        </p:txBody>
      </p:sp>
      <p:sp>
        <p:nvSpPr>
          <p:cNvPr id="9" name="8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4" name="3 Marcador de pie de página"/>
          <p:cNvSpPr>
            <a:spLocks noGrp="1"/>
          </p:cNvSpPr>
          <p:nvPr>
            <p:ph type="ftr" sz="quarter" idx="11"/>
          </p:nvPr>
        </p:nvSpPr>
        <p:spPr/>
        <p:txBody>
          <a:bodyPr/>
          <a:lstStyle>
            <a:extLst/>
          </a:lstStyle>
          <a:p>
            <a:endParaRPr lang="es-ES_tradnl"/>
          </a:p>
        </p:txBody>
      </p:sp>
      <p:sp>
        <p:nvSpPr>
          <p:cNvPr id="5" name="4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3" name="2 Marcador de pie de página"/>
          <p:cNvSpPr>
            <a:spLocks noGrp="1"/>
          </p:cNvSpPr>
          <p:nvPr>
            <p:ph type="ftr" sz="quarter" idx="11"/>
          </p:nvPr>
        </p:nvSpPr>
        <p:spPr/>
        <p:txBody>
          <a:bodyPr/>
          <a:lstStyle>
            <a:extLst/>
          </a:lstStyle>
          <a:p>
            <a:endParaRPr lang="es-ES_tradnl"/>
          </a:p>
        </p:txBody>
      </p:sp>
      <p:sp>
        <p:nvSpPr>
          <p:cNvPr id="4" name="3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5FFBEC51-4A5B-48AC-8E23-7BE5518BE50C}" type="datetimeFigureOut">
              <a:rPr lang="es-ES_tradnl" smtClean="0"/>
              <a:pPr/>
              <a:t>06/04/2011</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4452405-FD1E-451A-A6E6-67CC44842D2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FFBEC51-4A5B-48AC-8E23-7BE5518BE50C}" type="datetimeFigureOut">
              <a:rPr lang="es-ES_tradnl" smtClean="0"/>
              <a:pPr/>
              <a:t>06/04/2011</a:t>
            </a:fld>
            <a:endParaRPr lang="es-ES_tradnl"/>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_tradnl"/>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4452405-FD1E-451A-A6E6-67CC44842D2C}" type="slidenum">
              <a:rPr lang="es-ES_tradnl" smtClean="0"/>
              <a:pPr/>
              <a:t>‹Nº›</a:t>
            </a:fld>
            <a:endParaRPr lang="es-ES_tradnl"/>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www.youtube.com/watch?v=GjndFRYEkP8"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gif"/></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71472" y="571480"/>
            <a:ext cx="800105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PROGRAMACIÓN RRHH  - C.S. Administración y Finanzas</a:t>
            </a:r>
            <a:endParaRPr lang="es-ES_tradnl" dirty="0"/>
          </a:p>
        </p:txBody>
      </p:sp>
      <p:sp>
        <p:nvSpPr>
          <p:cNvPr id="8" name="7 Flecha derecha"/>
          <p:cNvSpPr/>
          <p:nvPr/>
        </p:nvSpPr>
        <p:spPr>
          <a:xfrm>
            <a:off x="857224" y="1357298"/>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9 Flecha derecha"/>
          <p:cNvSpPr/>
          <p:nvPr/>
        </p:nvSpPr>
        <p:spPr>
          <a:xfrm>
            <a:off x="857224" y="2071678"/>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2 Subtítulo"/>
          <p:cNvSpPr txBox="1">
            <a:spLocks/>
          </p:cNvSpPr>
          <p:nvPr/>
        </p:nvSpPr>
        <p:spPr>
          <a:xfrm>
            <a:off x="1857356" y="1071546"/>
            <a:ext cx="5072098" cy="57150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individual:  </a:t>
            </a:r>
            <a:r>
              <a:rPr kumimoji="0" lang="es-ES_tradnl" sz="1400" i="1" u="none" strike="noStrike" kern="1200" cap="none" spc="0" normalizeH="0" noProof="0" dirty="0" smtClean="0">
                <a:ln>
                  <a:noFill/>
                </a:ln>
                <a:solidFill>
                  <a:schemeClr val="tx1"/>
                </a:solidFill>
                <a:effectLst/>
                <a:uLnTx/>
                <a:uFillTx/>
                <a:latin typeface="+mn-lt"/>
                <a:ea typeface="+mn-ea"/>
                <a:cs typeface="+mn-cs"/>
              </a:rPr>
              <a:t>1  trabajador ó en nº reducido (menos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2 Subtítulo"/>
          <p:cNvSpPr txBox="1">
            <a:spLocks/>
          </p:cNvSpPr>
          <p:nvPr/>
        </p:nvSpPr>
        <p:spPr>
          <a:xfrm>
            <a:off x="1857356" y="2071678"/>
            <a:ext cx="5072098" cy="35719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colectiva:  </a:t>
            </a:r>
            <a:r>
              <a:rPr kumimoji="0" lang="es-ES_tradnl" sz="1400" i="1" u="none" strike="noStrike" kern="1200" cap="none" spc="0" normalizeH="0" noProof="0" dirty="0" smtClean="0">
                <a:ln>
                  <a:noFill/>
                </a:ln>
                <a:solidFill>
                  <a:schemeClr val="tx1"/>
                </a:solidFill>
                <a:effectLst/>
                <a:uLnTx/>
                <a:uFillTx/>
                <a:latin typeface="+mn-lt"/>
                <a:ea typeface="+mn-ea"/>
                <a:cs typeface="+mn-cs"/>
              </a:rPr>
              <a:t>más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4" name="2 Subtítulo"/>
          <p:cNvSpPr txBox="1">
            <a:spLocks/>
          </p:cNvSpPr>
          <p:nvPr/>
        </p:nvSpPr>
        <p:spPr>
          <a:xfrm>
            <a:off x="571472" y="1071546"/>
            <a:ext cx="8001056" cy="285752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42900" indent="-342900">
              <a:buAutoNum type="arabicParenR"/>
            </a:pPr>
            <a:endParaRPr lang="es-ES_tradnl" sz="1400" dirty="0" smtClean="0">
              <a:solidFill>
                <a:schemeClr val="tx1"/>
              </a:solidFill>
            </a:endParaRPr>
          </a:p>
          <a:p>
            <a:pPr marL="342900" indent="-342900"/>
            <a:r>
              <a:rPr lang="es-ES_tradnl" sz="1400" b="1" dirty="0" smtClean="0"/>
              <a:t>BQI:</a:t>
            </a:r>
            <a:r>
              <a:rPr lang="es-ES_tradnl" sz="1400" dirty="0" smtClean="0"/>
              <a:t> </a:t>
            </a:r>
            <a:r>
              <a:rPr lang="es-ES_tradnl" sz="1400" b="1" dirty="0" smtClean="0"/>
              <a:t>Organización y  funciones del Departamento de personal.</a:t>
            </a:r>
            <a:endParaRPr lang="es-ES_tradnl" sz="1400" dirty="0" smtClean="0">
              <a:solidFill>
                <a:schemeClr val="tx1"/>
              </a:solidFill>
            </a:endParaRPr>
          </a:p>
          <a:p>
            <a:pPr marL="342900" indent="-342900">
              <a:buAutoNum type="arabicParenR"/>
            </a:pPr>
            <a:r>
              <a:rPr lang="es-ES_tradnl" sz="1400" dirty="0" smtClean="0">
                <a:solidFill>
                  <a:schemeClr val="tx1"/>
                </a:solidFill>
              </a:rPr>
              <a:t>Organización interna de la Empresa</a:t>
            </a:r>
          </a:p>
          <a:p>
            <a:pPr marL="342900" indent="-342900">
              <a:buFontTx/>
              <a:buAutoNum type="arabicParenR"/>
            </a:pPr>
            <a:r>
              <a:rPr lang="es-ES_tradnl" sz="1400" dirty="0" smtClean="0">
                <a:solidFill>
                  <a:schemeClr val="tx1"/>
                </a:solidFill>
              </a:rPr>
              <a:t>Departamento de RRHH</a:t>
            </a:r>
          </a:p>
          <a:p>
            <a:pPr marL="342900" indent="-342900">
              <a:buAutoNum type="arabicParenR"/>
            </a:pPr>
            <a:r>
              <a:rPr lang="es-ES_tradnl" sz="1400" dirty="0" smtClean="0"/>
              <a:t>Selección, formación y promoción.</a:t>
            </a:r>
            <a:r>
              <a:rPr lang="es-ES_tradnl" sz="1400" b="1" dirty="0" smtClean="0"/>
              <a:t> 	</a:t>
            </a:r>
          </a:p>
          <a:p>
            <a:pPr marL="342900" indent="-342900"/>
            <a:endParaRPr lang="es-ES_tradnl" sz="1400" b="1" dirty="0" smtClean="0"/>
          </a:p>
          <a:p>
            <a:pPr marL="342900" indent="-342900"/>
            <a:r>
              <a:rPr lang="es-ES_tradnl" sz="1400" b="1" dirty="0" smtClean="0"/>
              <a:t>Bloque II: Legislación laboral.</a:t>
            </a:r>
            <a:endParaRPr lang="es-ES_tradnl" sz="1400" dirty="0" smtClean="0"/>
          </a:p>
          <a:p>
            <a:pPr marL="342900" indent="-342900">
              <a:buAutoNum type="arabicParenR"/>
            </a:pPr>
            <a:r>
              <a:rPr lang="es-ES_tradnl" sz="1400" dirty="0" smtClean="0"/>
              <a:t>Derecho Laboral: Fuentes y jerarquía.</a:t>
            </a:r>
          </a:p>
          <a:p>
            <a:pPr marL="342900" indent="-342900"/>
            <a:endParaRPr lang="es-ES_tradnl" sz="1400" dirty="0" smtClean="0"/>
          </a:p>
          <a:p>
            <a:pPr marL="342900" indent="-342900"/>
            <a:r>
              <a:rPr lang="es-ES_tradnl" sz="1400" b="1" dirty="0" smtClean="0"/>
              <a:t>Bloque III: El  contrato de trabajo.</a:t>
            </a:r>
            <a:endParaRPr lang="es-ES_tradnl" sz="1400" dirty="0" smtClean="0"/>
          </a:p>
          <a:p>
            <a:pPr marL="342900" indent="-342900">
              <a:buAutoNum type="arabicParenR"/>
            </a:pPr>
            <a:r>
              <a:rPr lang="es-ES_tradnl" sz="1400" dirty="0" smtClean="0"/>
              <a:t>Contrato de trabajo: Características y tipos.</a:t>
            </a:r>
          </a:p>
          <a:p>
            <a:pPr marL="342900" indent="-342900">
              <a:buAutoNum type="arabicParenR"/>
            </a:pPr>
            <a:r>
              <a:rPr lang="es-ES_tradnl" sz="1400" dirty="0" smtClean="0"/>
              <a:t>Tiempo de trabajo: Jornada, permisos y vacaciones.</a:t>
            </a:r>
          </a:p>
          <a:p>
            <a:pPr marL="342900" indent="-342900">
              <a:buAutoNum type="arabicParenR"/>
            </a:pPr>
            <a:r>
              <a:rPr lang="es-ES_tradnl" sz="1400" dirty="0" smtClean="0"/>
              <a:t>Sindicación. Representación colectiva.</a:t>
            </a:r>
          </a:p>
          <a:p>
            <a:endParaRPr kumimoji="0" lang="es-ES_tradnl" sz="1400" b="1" i="1" u="none" strike="noStrike" kern="1200" cap="none" spc="0" normalizeH="0" noProof="0" dirty="0" smtClean="0">
              <a:ln>
                <a:noFill/>
              </a:ln>
              <a:solidFill>
                <a:schemeClr val="tx1"/>
              </a:solidFill>
              <a:effectLst/>
              <a:uLnTx/>
              <a:uFillTx/>
              <a:latin typeface="+mn-lt"/>
              <a:ea typeface="+mn-ea"/>
              <a:cs typeface="+mn-cs"/>
            </a:endParaRPr>
          </a:p>
          <a:p>
            <a:endParaRPr lang="es-ES_tradnl" sz="1400" b="1"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2049" name="Rectangle 1"/>
          <p:cNvSpPr>
            <a:spLocks noChangeArrowheads="1"/>
          </p:cNvSpPr>
          <p:nvPr/>
        </p:nvSpPr>
        <p:spPr bwMode="auto">
          <a:xfrm>
            <a:off x="4643438" y="5929330"/>
            <a:ext cx="3929090"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342900" algn="l"/>
              </a:tabLst>
            </a:pPr>
            <a:r>
              <a:rPr kumimoji="0" lang="gl-ES" sz="11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Actividades de clase: 10 % da cualificación final.</a:t>
            </a:r>
            <a:endParaRPr kumimoji="0" lang="es-ES_tradnl"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342900" algn="l"/>
              </a:tabLst>
            </a:pPr>
            <a:r>
              <a:rPr kumimoji="0" lang="gl-ES" sz="11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Actitude: 10 % da cualificación final.</a:t>
            </a:r>
            <a:endParaRPr kumimoji="0" lang="es-ES_tradnl"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342900" algn="l"/>
              </a:tabLst>
            </a:pPr>
            <a:r>
              <a:rPr kumimoji="0" lang="gl-ES" sz="11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Probas de avaliación: 80 % da cualificación final.</a:t>
            </a:r>
            <a:endParaRPr kumimoji="0" lang="gl-ES" sz="1800" b="0" i="0" u="none" strike="noStrike" cap="none" normalizeH="0" baseline="0" dirty="0" smtClean="0">
              <a:ln>
                <a:noFill/>
              </a:ln>
              <a:solidFill>
                <a:schemeClr val="tx2"/>
              </a:solidFill>
              <a:effectLst/>
              <a:latin typeface="Arial" pitchFamily="34" charset="0"/>
              <a:cs typeface="Arial" pitchFamily="34" charset="0"/>
            </a:endParaRPr>
          </a:p>
        </p:txBody>
      </p:sp>
      <p:sp>
        <p:nvSpPr>
          <p:cNvPr id="16" name="2 Subtítulo"/>
          <p:cNvSpPr txBox="1">
            <a:spLocks/>
          </p:cNvSpPr>
          <p:nvPr/>
        </p:nvSpPr>
        <p:spPr>
          <a:xfrm>
            <a:off x="571472" y="6072206"/>
            <a:ext cx="2928958" cy="342896"/>
          </a:xfrm>
          <a:prstGeom prst="rect">
            <a:avLst/>
          </a:prstGeom>
        </p:spPr>
        <p:txBody>
          <a:bodyPr vert="horz" lIns="182880" tIns="0">
            <a:normAutofit/>
          </a:bodyPr>
          <a:lstStyle/>
          <a:p>
            <a:pPr marL="36576" marR="0" lvl="0" indent="0"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600" b="0" i="1" u="none" strike="noStrike" kern="1200" cap="none" spc="0" normalizeH="0" baseline="0" noProof="0" dirty="0" smtClean="0">
                <a:ln>
                  <a:noFill/>
                </a:ln>
                <a:solidFill>
                  <a:schemeClr val="tx2"/>
                </a:solidFill>
                <a:effectLst/>
                <a:uLnTx/>
                <a:uFillTx/>
                <a:latin typeface="+mn-lt"/>
                <a:ea typeface="+mn-ea"/>
                <a:cs typeface="+mn-cs"/>
              </a:rPr>
              <a:t>Criterios cualificación:</a:t>
            </a:r>
            <a:endParaRPr kumimoji="0" lang="es-ES_tradnl" sz="1600" b="0" i="1" u="none" strike="noStrike" kern="1200" cap="none" spc="0" normalizeH="0" baseline="0" noProof="0" dirty="0">
              <a:ln>
                <a:noFill/>
              </a:ln>
              <a:solidFill>
                <a:schemeClr val="tx2"/>
              </a:solidFill>
              <a:effectLst/>
              <a:uLnTx/>
              <a:uFillTx/>
              <a:latin typeface="+mn-lt"/>
              <a:ea typeface="+mn-ea"/>
              <a:cs typeface="+mn-cs"/>
            </a:endParaRPr>
          </a:p>
        </p:txBody>
      </p:sp>
      <p:sp>
        <p:nvSpPr>
          <p:cNvPr id="17" name="2 Subtítulo"/>
          <p:cNvSpPr txBox="1">
            <a:spLocks/>
          </p:cNvSpPr>
          <p:nvPr/>
        </p:nvSpPr>
        <p:spPr>
          <a:xfrm>
            <a:off x="571472" y="4000504"/>
            <a:ext cx="8001056" cy="1571636"/>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42900" indent="-342900"/>
            <a:endParaRPr lang="es-ES_tradnl" sz="1400" i="1" dirty="0" smtClean="0">
              <a:solidFill>
                <a:schemeClr val="tx1"/>
              </a:solidFill>
            </a:endParaRPr>
          </a:p>
          <a:p>
            <a:pPr marL="342900" indent="-342900">
              <a:buAutoNum type="arabicParenR"/>
            </a:pPr>
            <a:endParaRPr lang="es-ES_tradnl" sz="1400" i="1" dirty="0" smtClean="0">
              <a:solidFill>
                <a:schemeClr val="tx1"/>
              </a:solidFill>
            </a:endParaRPr>
          </a:p>
          <a:p>
            <a:pPr marL="342900" indent="-342900">
              <a:buAutoNum type="arabicParenR"/>
            </a:pPr>
            <a:r>
              <a:rPr lang="es-ES_tradnl" sz="1400" b="1" dirty="0" smtClean="0">
                <a:solidFill>
                  <a:schemeClr val="accent2">
                    <a:lumMod val="75000"/>
                  </a:schemeClr>
                </a:solidFill>
              </a:rPr>
              <a:t>Modificación, suspensión , extinción contractual   (Fin BQIII. El contrato 						trabajo)</a:t>
            </a:r>
          </a:p>
          <a:p>
            <a:pPr marL="342900" indent="-342900">
              <a:buAutoNum type="arabicParenR"/>
            </a:pPr>
            <a:r>
              <a:rPr lang="es-ES_tradnl" sz="1400" b="1" i="1" dirty="0" smtClean="0">
                <a:solidFill>
                  <a:schemeClr val="tx1"/>
                </a:solidFill>
              </a:rPr>
              <a:t>BQ V: La retribución laboral.</a:t>
            </a:r>
            <a:endParaRPr lang="es-ES_tradnl" sz="1400" b="1" dirty="0" smtClean="0">
              <a:solidFill>
                <a:schemeClr val="accent2">
                  <a:lumMod val="75000"/>
                </a:schemeClr>
              </a:solidFill>
            </a:endParaRPr>
          </a:p>
          <a:p>
            <a:pPr marL="342900" indent="-342900">
              <a:buAutoNum type="arabicParenR"/>
            </a:pPr>
            <a:r>
              <a:rPr lang="es-ES_tradnl" sz="1400" b="1" dirty="0" smtClean="0"/>
              <a:t>BQ IV: El sistema de Seguridad Social		3er. Trimestre</a:t>
            </a:r>
          </a:p>
          <a:p>
            <a:endParaRPr lang="es-ES_tradnl" sz="1400" b="1"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8" name="17 Cerrar llave"/>
          <p:cNvSpPr/>
          <p:nvPr/>
        </p:nvSpPr>
        <p:spPr>
          <a:xfrm>
            <a:off x="5857884" y="4214818"/>
            <a:ext cx="214314" cy="1285884"/>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s-ES_tradnl"/>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14348" y="1357298"/>
            <a:ext cx="7772400" cy="1470025"/>
          </a:xfrm>
        </p:spPr>
        <p:txBody>
          <a:bodyPr>
            <a:normAutofit fontScale="90000"/>
          </a:bodyPr>
          <a:lstStyle/>
          <a:p>
            <a:r>
              <a:rPr lang="es-ES_tradnl" dirty="0" smtClean="0"/>
              <a:t>UD 8: Modificación, suspensión y extinción contractual</a:t>
            </a:r>
            <a:endParaRPr lang="es-ES_tradnl" dirty="0"/>
          </a:p>
        </p:txBody>
      </p:sp>
      <p:sp>
        <p:nvSpPr>
          <p:cNvPr id="3" name="2 Subtítulo"/>
          <p:cNvSpPr>
            <a:spLocks noGrp="1"/>
          </p:cNvSpPr>
          <p:nvPr>
            <p:ph type="subTitle" idx="1"/>
          </p:nvPr>
        </p:nvSpPr>
        <p:spPr>
          <a:xfrm>
            <a:off x="500034" y="3857628"/>
            <a:ext cx="8062912" cy="1752600"/>
          </a:xfrm>
        </p:spPr>
        <p:txBody>
          <a:bodyPr>
            <a:normAutofit/>
          </a:bodyPr>
          <a:lstStyle/>
          <a:p>
            <a:r>
              <a:rPr lang="es-ES_tradnl" dirty="0" smtClean="0"/>
              <a:t>IES LOIS PEÑA NOVO</a:t>
            </a:r>
          </a:p>
          <a:p>
            <a:r>
              <a:rPr lang="es-ES_tradnl" dirty="0" smtClean="0"/>
              <a:t>C.S. ADMINISTRACIÓN E FINANZAS</a:t>
            </a:r>
            <a:endParaRPr lang="es-ES_tradnl" dirty="0"/>
          </a:p>
        </p:txBody>
      </p:sp>
      <p:sp>
        <p:nvSpPr>
          <p:cNvPr id="4" name="2 Subtítulo"/>
          <p:cNvSpPr txBox="1">
            <a:spLocks/>
          </p:cNvSpPr>
          <p:nvPr/>
        </p:nvSpPr>
        <p:spPr>
          <a:xfrm>
            <a:off x="928662" y="6000768"/>
            <a:ext cx="7772400" cy="342896"/>
          </a:xfrm>
          <a:prstGeom prst="rect">
            <a:avLst/>
          </a:prstGeom>
        </p:spPr>
        <p:txBody>
          <a:bodyPr vert="horz" lIns="182880" tIns="0">
            <a:normAutofit/>
          </a:bodyPr>
          <a:lstStyle/>
          <a:p>
            <a:pPr marL="36576" marR="0" lvl="0" indent="0" algn="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0" i="1" u="none" strike="noStrike" kern="1200" cap="none" spc="0" normalizeH="0" baseline="0" noProof="0" dirty="0" smtClean="0">
                <a:ln>
                  <a:noFill/>
                </a:ln>
                <a:solidFill>
                  <a:schemeClr val="bg1">
                    <a:lumMod val="65000"/>
                  </a:schemeClr>
                </a:solidFill>
                <a:effectLst/>
                <a:uLnTx/>
                <a:uFillTx/>
                <a:latin typeface="+mn-lt"/>
                <a:ea typeface="+mn-ea"/>
                <a:cs typeface="+mn-cs"/>
              </a:rPr>
              <a:t>Rocío Pena – marzo</a:t>
            </a:r>
            <a:r>
              <a:rPr kumimoji="0" lang="es-ES_tradnl" sz="1200" b="0" i="1" u="none" strike="noStrike" kern="1200" cap="none" spc="0" normalizeH="0" noProof="0" dirty="0" smtClean="0">
                <a:ln>
                  <a:noFill/>
                </a:ln>
                <a:solidFill>
                  <a:schemeClr val="bg1">
                    <a:lumMod val="65000"/>
                  </a:schemeClr>
                </a:solidFill>
                <a:effectLst/>
                <a:uLnTx/>
                <a:uFillTx/>
                <a:latin typeface="+mn-lt"/>
                <a:ea typeface="+mn-ea"/>
                <a:cs typeface="+mn-cs"/>
              </a:rPr>
              <a:t> 2011</a:t>
            </a:r>
            <a:endParaRPr kumimoji="0" lang="es-ES_tradnl" sz="1200" b="0" i="1" u="none" strike="noStrike" kern="1200" cap="none" spc="0" normalizeH="0" baseline="0" noProof="0" dirty="0">
              <a:ln>
                <a:noFill/>
              </a:ln>
              <a:solidFill>
                <a:schemeClr val="bg1">
                  <a:lumMod val="6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071538" y="1428736"/>
            <a:ext cx="7358114" cy="584775"/>
          </a:xfrm>
          <a:prstGeom prst="rect">
            <a:avLst/>
          </a:prstGeom>
        </p:spPr>
        <p:txBody>
          <a:bodyPr wrap="square">
            <a:spAutoFit/>
          </a:bodyPr>
          <a:lstStyle/>
          <a:p>
            <a:pPr algn="ctr"/>
            <a:r>
              <a:rPr lang="es-ES_tradnl" sz="3200" dirty="0"/>
              <a:t>En </a:t>
            </a:r>
            <a:r>
              <a:rPr lang="es-ES_tradnl" sz="3200" dirty="0" smtClean="0"/>
              <a:t>esta unidad vamos </a:t>
            </a:r>
            <a:r>
              <a:rPr lang="es-ES_tradnl" sz="3200" dirty="0"/>
              <a:t>a hablar de</a:t>
            </a:r>
            <a:r>
              <a:rPr lang="es-ES_tradnl" sz="3200" dirty="0" smtClean="0"/>
              <a:t>:</a:t>
            </a:r>
            <a:endParaRPr lang="es-ES_tradnl" sz="3200" dirty="0"/>
          </a:p>
        </p:txBody>
      </p:sp>
      <p:sp>
        <p:nvSpPr>
          <p:cNvPr id="5" name="4 CuadroTexto"/>
          <p:cNvSpPr txBox="1"/>
          <p:nvPr/>
        </p:nvSpPr>
        <p:spPr>
          <a:xfrm>
            <a:off x="1214414" y="4000504"/>
            <a:ext cx="385765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FUNCIONAL</a:t>
            </a:r>
            <a:endParaRPr lang="es-ES_tradnl" dirty="0"/>
          </a:p>
        </p:txBody>
      </p:sp>
      <p:sp>
        <p:nvSpPr>
          <p:cNvPr id="6" name="5 CuadroTexto"/>
          <p:cNvSpPr txBox="1"/>
          <p:nvPr/>
        </p:nvSpPr>
        <p:spPr>
          <a:xfrm>
            <a:off x="1214414" y="4643446"/>
            <a:ext cx="385765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GEOGRÁFICA</a:t>
            </a:r>
            <a:endParaRPr lang="es-ES_tradnl" dirty="0"/>
          </a:p>
        </p:txBody>
      </p:sp>
      <p:sp>
        <p:nvSpPr>
          <p:cNvPr id="7" name="6 CuadroTexto"/>
          <p:cNvSpPr txBox="1"/>
          <p:nvPr/>
        </p:nvSpPr>
        <p:spPr>
          <a:xfrm>
            <a:off x="1214414" y="5357826"/>
            <a:ext cx="385765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MODIFICACIÓN SUSTANCIAL</a:t>
            </a:r>
            <a:endParaRPr lang="es-ES_tradnl" dirty="0"/>
          </a:p>
        </p:txBody>
      </p:sp>
      <p:sp>
        <p:nvSpPr>
          <p:cNvPr id="8" name="7 CuadroTexto"/>
          <p:cNvSpPr txBox="1"/>
          <p:nvPr/>
        </p:nvSpPr>
        <p:spPr>
          <a:xfrm>
            <a:off x="6143636" y="5286388"/>
            <a:ext cx="1857388"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s-ES_tradnl" dirty="0" smtClean="0"/>
              <a:t>EXTINCIÓN CONTRATO</a:t>
            </a:r>
            <a:endParaRPr lang="es-ES_tradnl" dirty="0"/>
          </a:p>
        </p:txBody>
      </p:sp>
      <p:sp>
        <p:nvSpPr>
          <p:cNvPr id="9" name="8 CuadroTexto"/>
          <p:cNvSpPr txBox="1"/>
          <p:nvPr/>
        </p:nvSpPr>
        <p:spPr>
          <a:xfrm>
            <a:off x="6143636" y="4643446"/>
            <a:ext cx="1857388"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s-ES_tradnl" dirty="0" smtClean="0"/>
              <a:t>EXCEDENCIAS</a:t>
            </a:r>
            <a:endParaRPr lang="es-ES_tradnl" dirty="0"/>
          </a:p>
        </p:txBody>
      </p:sp>
      <p:sp>
        <p:nvSpPr>
          <p:cNvPr id="10" name="9 Flecha abajo"/>
          <p:cNvSpPr/>
          <p:nvPr/>
        </p:nvSpPr>
        <p:spPr>
          <a:xfrm>
            <a:off x="2428860" y="2357430"/>
            <a:ext cx="1428760" cy="10001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10 Flecha abajo"/>
          <p:cNvSpPr/>
          <p:nvPr/>
        </p:nvSpPr>
        <p:spPr>
          <a:xfrm>
            <a:off x="6072198" y="2428868"/>
            <a:ext cx="1428760" cy="10001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11 CuadroTexto"/>
          <p:cNvSpPr txBox="1"/>
          <p:nvPr/>
        </p:nvSpPr>
        <p:spPr>
          <a:xfrm>
            <a:off x="6143636" y="4071942"/>
            <a:ext cx="1857388"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_tradnl" dirty="0" smtClean="0"/>
              <a:t>SUSPENSIÓN</a:t>
            </a:r>
            <a:endParaRPr lang="es-ES_tradnl" dirty="0"/>
          </a:p>
        </p:txBody>
      </p:sp>
      <p:sp>
        <p:nvSpPr>
          <p:cNvPr id="13" name="1 Título"/>
          <p:cNvSpPr>
            <a:spLocks noGrp="1"/>
          </p:cNvSpPr>
          <p:nvPr>
            <p:ph type="ctrTitle"/>
          </p:nvPr>
        </p:nvSpPr>
        <p:spPr>
          <a:xfrm>
            <a:off x="500034" y="714356"/>
            <a:ext cx="7772400" cy="214314"/>
          </a:xfrm>
        </p:spPr>
        <p:txBody>
          <a:bodyPr>
            <a:noAutofit/>
          </a:bodyPr>
          <a:lstStyle/>
          <a:p>
            <a:r>
              <a:rPr lang="es-ES_tradnl" sz="1800" dirty="0" smtClean="0">
                <a:solidFill>
                  <a:schemeClr val="tx1"/>
                </a:solidFill>
              </a:rPr>
              <a:t>UD 8: Modificación, suspensión y extinción contractual</a:t>
            </a:r>
            <a:endParaRPr lang="es-ES_tradnl" sz="18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571472" y="571480"/>
            <a:ext cx="385765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FUNCIONAL</a:t>
            </a:r>
            <a:endParaRPr lang="es-ES_tradnl" dirty="0"/>
          </a:p>
        </p:txBody>
      </p:sp>
      <p:sp>
        <p:nvSpPr>
          <p:cNvPr id="12" name="11 CuadroTexto"/>
          <p:cNvSpPr txBox="1"/>
          <p:nvPr/>
        </p:nvSpPr>
        <p:spPr>
          <a:xfrm>
            <a:off x="571472" y="1000108"/>
            <a:ext cx="642942"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sz="1100" dirty="0" err="1" smtClean="0"/>
              <a:t>Def</a:t>
            </a:r>
            <a:r>
              <a:rPr lang="es-ES_tradnl" sz="1100" dirty="0" smtClean="0"/>
              <a:t>.:</a:t>
            </a:r>
            <a:endParaRPr lang="es-ES_tradnl" sz="1100" dirty="0"/>
          </a:p>
        </p:txBody>
      </p:sp>
      <p:sp>
        <p:nvSpPr>
          <p:cNvPr id="13" name="2 Subtítulo"/>
          <p:cNvSpPr>
            <a:spLocks noGrp="1"/>
          </p:cNvSpPr>
          <p:nvPr>
            <p:ph type="subTitle" idx="1"/>
          </p:nvPr>
        </p:nvSpPr>
        <p:spPr>
          <a:xfrm>
            <a:off x="571472" y="1357298"/>
            <a:ext cx="8143932" cy="857256"/>
          </a:xfrm>
        </p:spPr>
        <p:style>
          <a:lnRef idx="1">
            <a:schemeClr val="accent6"/>
          </a:lnRef>
          <a:fillRef idx="2">
            <a:schemeClr val="accent6"/>
          </a:fillRef>
          <a:effectRef idx="1">
            <a:schemeClr val="accent6"/>
          </a:effectRef>
          <a:fontRef idx="minor">
            <a:schemeClr val="dk1"/>
          </a:fontRef>
        </p:style>
        <p:txBody>
          <a:bodyPr>
            <a:noAutofit/>
          </a:bodyPr>
          <a:lstStyle/>
          <a:p>
            <a:pPr algn="just"/>
            <a:r>
              <a:rPr lang="es-ES_tradnl" sz="1400" dirty="0" smtClean="0">
                <a:solidFill>
                  <a:schemeClr val="tx1"/>
                </a:solidFill>
              </a:rPr>
              <a:t> </a:t>
            </a:r>
          </a:p>
          <a:p>
            <a:pPr algn="just"/>
            <a:r>
              <a:rPr lang="es-ES_tradnl" sz="1400" dirty="0" smtClean="0">
                <a:solidFill>
                  <a:schemeClr val="tx1"/>
                </a:solidFill>
              </a:rPr>
              <a:t>Es aquella que se produce cuando a un trabajador </a:t>
            </a:r>
            <a:r>
              <a:rPr lang="es-ES_tradnl" sz="1400" b="1" dirty="0" smtClean="0">
                <a:solidFill>
                  <a:schemeClr val="tx1"/>
                </a:solidFill>
              </a:rPr>
              <a:t>se le asignan funciones o tareas distintas</a:t>
            </a:r>
            <a:r>
              <a:rPr lang="es-ES_tradnl" sz="1400" dirty="0" smtClean="0">
                <a:solidFill>
                  <a:schemeClr val="tx1"/>
                </a:solidFill>
              </a:rPr>
              <a:t> a las inicialmente asignadas cuando firmó el contrato. </a:t>
            </a:r>
            <a:endParaRPr lang="es-ES_tradnl" sz="1400" dirty="0">
              <a:solidFill>
                <a:schemeClr val="tx1"/>
              </a:solidFill>
            </a:endParaRPr>
          </a:p>
        </p:txBody>
      </p:sp>
      <p:sp>
        <p:nvSpPr>
          <p:cNvPr id="14" name="2 Subtítulo"/>
          <p:cNvSpPr txBox="1">
            <a:spLocks/>
          </p:cNvSpPr>
          <p:nvPr/>
        </p:nvSpPr>
        <p:spPr>
          <a:xfrm>
            <a:off x="571472" y="2428868"/>
            <a:ext cx="2286016" cy="857256"/>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600" b="0"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ct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2400" b="1" i="0" u="none" strike="noStrike" kern="1200" cap="none" spc="0" normalizeH="0" baseline="0" noProof="0" dirty="0" smtClean="0">
                <a:ln>
                  <a:noFill/>
                </a:ln>
                <a:solidFill>
                  <a:schemeClr val="tx1"/>
                </a:solidFill>
                <a:effectLst/>
                <a:uLnTx/>
                <a:uFillTx/>
                <a:latin typeface="+mn-lt"/>
                <a:ea typeface="+mn-ea"/>
                <a:cs typeface="+mn-cs"/>
              </a:rPr>
              <a:t>NO</a:t>
            </a:r>
            <a:r>
              <a:rPr kumimoji="0" lang="es-ES_tradnl" sz="1600" b="0"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ct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600" b="0" i="0" u="none" strike="noStrike" kern="1200" cap="none" spc="0" normalizeH="0" baseline="0" noProof="0" dirty="0" err="1" smtClean="0">
                <a:ln>
                  <a:noFill/>
                </a:ln>
                <a:solidFill>
                  <a:schemeClr val="tx1"/>
                </a:solidFill>
                <a:effectLst/>
                <a:uLnTx/>
                <a:uFillTx/>
                <a:latin typeface="+mn-lt"/>
                <a:ea typeface="+mn-ea"/>
                <a:cs typeface="+mn-cs"/>
              </a:rPr>
              <a:t>deb</a:t>
            </a:r>
            <a:r>
              <a:rPr lang="es-ES_tradnl" sz="1600" dirty="0" smtClean="0">
                <a:solidFill>
                  <a:schemeClr val="tx1"/>
                </a:solidFill>
              </a:rPr>
              <a:t>e suponer</a:t>
            </a:r>
            <a:endParaRPr kumimoji="0" lang="es-ES_tradnl"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2 Subtítulo"/>
          <p:cNvSpPr txBox="1">
            <a:spLocks/>
          </p:cNvSpPr>
          <p:nvPr/>
        </p:nvSpPr>
        <p:spPr>
          <a:xfrm>
            <a:off x="3428992" y="2285992"/>
            <a:ext cx="4500594" cy="576000"/>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600" b="0"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600" b="1" i="0" u="none" strike="noStrike" kern="1200" cap="none" spc="0" normalizeH="0" baseline="0" noProof="0" dirty="0" smtClean="0">
                <a:ln>
                  <a:noFill/>
                </a:ln>
                <a:solidFill>
                  <a:schemeClr val="tx1"/>
                </a:solidFill>
                <a:effectLst/>
                <a:uLnTx/>
                <a:uFillTx/>
                <a:latin typeface="+mn-lt"/>
                <a:ea typeface="+mn-ea"/>
                <a:cs typeface="+mn-cs"/>
              </a:rPr>
              <a:t>Perdida de categoría profesional</a:t>
            </a:r>
            <a:endParaRPr kumimoji="0" lang="es-ES_tradnl"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2 Subtítulo"/>
          <p:cNvSpPr txBox="1">
            <a:spLocks/>
          </p:cNvSpPr>
          <p:nvPr/>
        </p:nvSpPr>
        <p:spPr>
          <a:xfrm>
            <a:off x="3428992" y="2928934"/>
            <a:ext cx="4000528" cy="576000"/>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600" b="0"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600" b="1" dirty="0" smtClean="0">
                <a:solidFill>
                  <a:schemeClr val="tx1"/>
                </a:solidFill>
              </a:rPr>
              <a:t>Disminución de salario</a:t>
            </a:r>
            <a:endParaRPr kumimoji="0" lang="es-ES_tradnl" sz="16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8" name="17 Conector recto de flecha"/>
          <p:cNvCxnSpPr>
            <a:stCxn id="14" idx="3"/>
          </p:cNvCxnSpPr>
          <p:nvPr/>
        </p:nvCxnSpPr>
        <p:spPr>
          <a:xfrm flipV="1">
            <a:off x="2857488" y="2571744"/>
            <a:ext cx="571504"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a:stCxn id="14" idx="3"/>
          </p:cNvCxnSpPr>
          <p:nvPr/>
        </p:nvCxnSpPr>
        <p:spPr>
          <a:xfrm>
            <a:off x="2857488" y="2857496"/>
            <a:ext cx="571504"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33 Rectángulo"/>
          <p:cNvSpPr/>
          <p:nvPr/>
        </p:nvSpPr>
        <p:spPr>
          <a:xfrm>
            <a:off x="4572000" y="571480"/>
            <a:ext cx="1550424" cy="369332"/>
          </a:xfrm>
          <a:prstGeom prst="rect">
            <a:avLst/>
          </a:prstGeom>
        </p:spPr>
        <p:txBody>
          <a:bodyPr wrap="none">
            <a:spAutoFit/>
          </a:bodyPr>
          <a:lstStyle/>
          <a:p>
            <a:r>
              <a:rPr lang="es-ES_tradnl" dirty="0"/>
              <a:t>(art. 39 ET)</a:t>
            </a:r>
          </a:p>
        </p:txBody>
      </p:sp>
      <p:sp>
        <p:nvSpPr>
          <p:cNvPr id="21" name="20 Rectángulo"/>
          <p:cNvSpPr/>
          <p:nvPr/>
        </p:nvSpPr>
        <p:spPr>
          <a:xfrm>
            <a:off x="714348" y="4286256"/>
            <a:ext cx="3643338"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s-ES_tradnl" sz="1200" dirty="0" smtClean="0"/>
              <a:t>*</a:t>
            </a:r>
          </a:p>
          <a:p>
            <a:r>
              <a:rPr lang="es-ES_tradnl" sz="1200" i="1" dirty="0" smtClean="0"/>
              <a:t>No  cabrá  invocar  las  causas  de  despido  objetivo  de  ineptitud  sobrevenida  o  de  </a:t>
            </a:r>
          </a:p>
          <a:p>
            <a:r>
              <a:rPr lang="es-ES_tradnl" sz="1200" i="1" dirty="0" smtClean="0"/>
              <a:t>falta  de  adaptación  en  los  supuestos  de  realización  de  funciones  distintas  de  las  habituales  como  consecuencia  de  la   movilidad        funcional.  </a:t>
            </a:r>
            <a:endParaRPr lang="es-ES_tradnl" sz="1200" i="1" dirty="0"/>
          </a:p>
        </p:txBody>
      </p:sp>
      <p:sp>
        <p:nvSpPr>
          <p:cNvPr id="22" name="21 Rectángulo"/>
          <p:cNvSpPr/>
          <p:nvPr/>
        </p:nvSpPr>
        <p:spPr>
          <a:xfrm>
            <a:off x="5072066" y="5214950"/>
            <a:ext cx="3571868" cy="116955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_tradnl" sz="1400" b="1" dirty="0" smtClean="0"/>
              <a:t>***</a:t>
            </a:r>
          </a:p>
          <a:p>
            <a:pPr algn="just"/>
            <a:r>
              <a:rPr lang="es-ES_tradnl" sz="1400" b="1" i="1" dirty="0" smtClean="0"/>
              <a:t>Sin  menoscabo  de  la  dignidad  del  trabajador  y  sin  perjuicio   de  su  formación  y  promoción   profesional</a:t>
            </a:r>
            <a:endParaRPr lang="es-ES_tradnl" sz="1400" i="1" dirty="0"/>
          </a:p>
        </p:txBody>
      </p:sp>
      <p:sp>
        <p:nvSpPr>
          <p:cNvPr id="23" name="2 Subtítulo"/>
          <p:cNvSpPr txBox="1">
            <a:spLocks/>
          </p:cNvSpPr>
          <p:nvPr/>
        </p:nvSpPr>
        <p:spPr>
          <a:xfrm>
            <a:off x="5072066" y="4000504"/>
            <a:ext cx="3000396" cy="928694"/>
          </a:xfrm>
          <a:prstGeom prst="rect">
            <a:avLst/>
          </a:prstGeom>
        </p:spPr>
        <p:style>
          <a:lnRef idx="2">
            <a:schemeClr val="accent2"/>
          </a:lnRef>
          <a:fillRef idx="1">
            <a:schemeClr val="lt1"/>
          </a:fillRef>
          <a:effectRef idx="0">
            <a:schemeClr val="accent2"/>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i="1" dirty="0" smtClean="0">
                <a:solidFill>
                  <a:schemeClr val="tx1"/>
                </a:solidFill>
              </a:rPr>
              <a:t>El trabajador está sometido al poder de dirección y organización de la Empresa.</a:t>
            </a:r>
            <a:endParaRPr kumimoji="0" lang="es-ES_tradnl" sz="1200" b="1"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71472" y="571480"/>
            <a:ext cx="642942"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sz="1100" dirty="0" smtClean="0"/>
              <a:t>Ej.:</a:t>
            </a:r>
            <a:endParaRPr lang="es-ES_tradnl" sz="1100" dirty="0"/>
          </a:p>
        </p:txBody>
      </p:sp>
      <p:pic>
        <p:nvPicPr>
          <p:cNvPr id="5" name="Picture 2"/>
          <p:cNvPicPr>
            <a:picLocks noChangeAspect="1" noChangeArrowheads="1"/>
          </p:cNvPicPr>
          <p:nvPr/>
        </p:nvPicPr>
        <p:blipFill>
          <a:blip r:embed="rId3"/>
          <a:srcRect/>
          <a:stretch>
            <a:fillRect/>
          </a:stretch>
        </p:blipFill>
        <p:spPr bwMode="auto">
          <a:xfrm>
            <a:off x="500034" y="1214422"/>
            <a:ext cx="4000205" cy="1785950"/>
          </a:xfrm>
          <a:prstGeom prst="rect">
            <a:avLst/>
          </a:prstGeom>
          <a:noFill/>
          <a:ln w="9525">
            <a:noFill/>
            <a:miter lim="800000"/>
            <a:headEnd/>
            <a:tailEnd/>
          </a:ln>
          <a:effectLst/>
        </p:spPr>
      </p:pic>
      <p:sp>
        <p:nvSpPr>
          <p:cNvPr id="6" name="5 Rectángulo"/>
          <p:cNvSpPr/>
          <p:nvPr/>
        </p:nvSpPr>
        <p:spPr>
          <a:xfrm>
            <a:off x="4714876" y="1000108"/>
            <a:ext cx="3857652" cy="584775"/>
          </a:xfrm>
          <a:prstGeom prst="rect">
            <a:avLst/>
          </a:prstGeom>
        </p:spPr>
        <p:txBody>
          <a:bodyPr wrap="square">
            <a:spAutoFit/>
          </a:bodyPr>
          <a:lstStyle/>
          <a:p>
            <a:r>
              <a:rPr lang="es-ES_tradnl" sz="1600" dirty="0" smtClean="0"/>
              <a:t>Nueva función : </a:t>
            </a:r>
            <a:r>
              <a:rPr lang="es-ES_tradnl" sz="1600" b="1" dirty="0" smtClean="0"/>
              <a:t>distinta </a:t>
            </a:r>
            <a:r>
              <a:rPr lang="es-ES_tradnl" sz="1600" dirty="0" smtClean="0"/>
              <a:t>categoría profesional. </a:t>
            </a:r>
            <a:r>
              <a:rPr lang="es-ES_tradnl" sz="1600" b="1" u="sng" dirty="0" smtClean="0"/>
              <a:t>Movilidad vertical</a:t>
            </a:r>
            <a:endParaRPr lang="es-ES_tradnl" sz="1200" b="1" u="sng" dirty="0"/>
          </a:p>
        </p:txBody>
      </p:sp>
      <p:sp>
        <p:nvSpPr>
          <p:cNvPr id="7" name="6 Flecha arriba"/>
          <p:cNvSpPr/>
          <p:nvPr/>
        </p:nvSpPr>
        <p:spPr>
          <a:xfrm>
            <a:off x="4857752" y="2071678"/>
            <a:ext cx="214314" cy="6429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7 Flecha abajo"/>
          <p:cNvSpPr/>
          <p:nvPr/>
        </p:nvSpPr>
        <p:spPr>
          <a:xfrm>
            <a:off x="4857752" y="3214686"/>
            <a:ext cx="214314"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8 Rectángulo"/>
          <p:cNvSpPr/>
          <p:nvPr/>
        </p:nvSpPr>
        <p:spPr>
          <a:xfrm>
            <a:off x="5143504" y="2214554"/>
            <a:ext cx="3500462" cy="523220"/>
          </a:xfrm>
          <a:prstGeom prst="rect">
            <a:avLst/>
          </a:prstGeom>
        </p:spPr>
        <p:txBody>
          <a:bodyPr wrap="square">
            <a:spAutoFit/>
          </a:bodyPr>
          <a:lstStyle/>
          <a:p>
            <a:r>
              <a:rPr lang="es-ES_tradnl" sz="1600" dirty="0" smtClean="0"/>
              <a:t>Movilidad ascendente. </a:t>
            </a:r>
            <a:r>
              <a:rPr lang="es-ES_tradnl" sz="1200" dirty="0" smtClean="0"/>
              <a:t>Cambio a una  función de categoría superior</a:t>
            </a:r>
            <a:endParaRPr lang="es-ES_tradnl" sz="1200" dirty="0"/>
          </a:p>
        </p:txBody>
      </p:sp>
      <p:sp>
        <p:nvSpPr>
          <p:cNvPr id="10" name="9 Rectángulo"/>
          <p:cNvSpPr/>
          <p:nvPr/>
        </p:nvSpPr>
        <p:spPr>
          <a:xfrm>
            <a:off x="5214942" y="3143248"/>
            <a:ext cx="3357586" cy="523220"/>
          </a:xfrm>
          <a:prstGeom prst="rect">
            <a:avLst/>
          </a:prstGeom>
        </p:spPr>
        <p:txBody>
          <a:bodyPr wrap="square">
            <a:spAutoFit/>
          </a:bodyPr>
          <a:lstStyle/>
          <a:p>
            <a:r>
              <a:rPr lang="es-ES_tradnl" sz="1600" dirty="0" smtClean="0"/>
              <a:t>Movilidad descendente. </a:t>
            </a:r>
            <a:r>
              <a:rPr lang="es-ES_tradnl" sz="1200" dirty="0" smtClean="0"/>
              <a:t>Cambio a una función de categoría inferior</a:t>
            </a:r>
            <a:endParaRPr lang="es-ES_tradnl" sz="1200" dirty="0"/>
          </a:p>
        </p:txBody>
      </p:sp>
      <p:sp>
        <p:nvSpPr>
          <p:cNvPr id="11" name="10 Rectángulo"/>
          <p:cNvSpPr/>
          <p:nvPr/>
        </p:nvSpPr>
        <p:spPr>
          <a:xfrm>
            <a:off x="571472" y="4929198"/>
            <a:ext cx="3571900" cy="830997"/>
          </a:xfrm>
          <a:prstGeom prst="rect">
            <a:avLst/>
          </a:prstGeom>
        </p:spPr>
        <p:txBody>
          <a:bodyPr wrap="square">
            <a:spAutoFit/>
          </a:bodyPr>
          <a:lstStyle/>
          <a:p>
            <a:r>
              <a:rPr lang="es-ES_tradnl" sz="1600" dirty="0" smtClean="0"/>
              <a:t>Nueva función: </a:t>
            </a:r>
            <a:r>
              <a:rPr lang="es-ES_tradnl" sz="1600" b="1" dirty="0" smtClean="0"/>
              <a:t>igual </a:t>
            </a:r>
            <a:r>
              <a:rPr lang="es-ES_tradnl" sz="1600" dirty="0" smtClean="0"/>
              <a:t>categoría profesional. </a:t>
            </a:r>
          </a:p>
          <a:p>
            <a:r>
              <a:rPr lang="es-ES_tradnl" sz="1600" b="1" u="sng" dirty="0" smtClean="0"/>
              <a:t>Movilidad horizontal</a:t>
            </a:r>
            <a:endParaRPr lang="es-ES_tradnl" sz="1200" b="1" u="sng" dirty="0"/>
          </a:p>
        </p:txBody>
      </p:sp>
      <p:sp>
        <p:nvSpPr>
          <p:cNvPr id="12" name="11 Flecha izquierda y derecha"/>
          <p:cNvSpPr/>
          <p:nvPr/>
        </p:nvSpPr>
        <p:spPr>
          <a:xfrm>
            <a:off x="4429124" y="5072074"/>
            <a:ext cx="1785950" cy="2857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571472" y="571480"/>
            <a:ext cx="385765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FUNCIONAL</a:t>
            </a:r>
            <a:endParaRPr lang="es-ES_tradnl" dirty="0"/>
          </a:p>
        </p:txBody>
      </p:sp>
      <p:sp>
        <p:nvSpPr>
          <p:cNvPr id="13" name="2 Subtítulo"/>
          <p:cNvSpPr>
            <a:spLocks noGrp="1"/>
          </p:cNvSpPr>
          <p:nvPr>
            <p:ph type="subTitle" idx="1"/>
          </p:nvPr>
        </p:nvSpPr>
        <p:spPr>
          <a:xfrm>
            <a:off x="857224" y="1071546"/>
            <a:ext cx="2571768" cy="571504"/>
          </a:xfrm>
        </p:spPr>
        <p:style>
          <a:lnRef idx="2">
            <a:schemeClr val="accent1"/>
          </a:lnRef>
          <a:fillRef idx="1">
            <a:schemeClr val="lt1"/>
          </a:fillRef>
          <a:effectRef idx="0">
            <a:schemeClr val="accent1"/>
          </a:effectRef>
          <a:fontRef idx="minor">
            <a:schemeClr val="dk1"/>
          </a:fontRef>
        </p:style>
        <p:txBody>
          <a:bodyPr>
            <a:noAutofit/>
          </a:bodyPr>
          <a:lstStyle/>
          <a:p>
            <a:pPr algn="just"/>
            <a:r>
              <a:rPr lang="es-ES_tradnl" sz="1400" b="1" dirty="0" smtClean="0">
                <a:solidFill>
                  <a:schemeClr val="tx1"/>
                </a:solidFill>
              </a:rPr>
              <a:t> </a:t>
            </a:r>
          </a:p>
          <a:p>
            <a:pPr algn="just"/>
            <a:r>
              <a:rPr lang="es-ES_tradnl" sz="1400" b="1" dirty="0" smtClean="0">
                <a:solidFill>
                  <a:schemeClr val="tx1"/>
                </a:solidFill>
              </a:rPr>
              <a:t>DESCENDENTE</a:t>
            </a:r>
          </a:p>
        </p:txBody>
      </p:sp>
      <p:sp>
        <p:nvSpPr>
          <p:cNvPr id="15" name="2 Subtítulo"/>
          <p:cNvSpPr txBox="1">
            <a:spLocks/>
          </p:cNvSpPr>
          <p:nvPr/>
        </p:nvSpPr>
        <p:spPr>
          <a:xfrm>
            <a:off x="571472" y="1857364"/>
            <a:ext cx="3000396" cy="428628"/>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Por el tiempo indispensable</a:t>
            </a:r>
            <a:endParaRPr kumimoji="0" lang="es-ES_tradnl" sz="1200" b="1" i="0" u="none" strike="noStrike" kern="1200" cap="none" spc="0" normalizeH="0" baseline="0" noProof="0" dirty="0">
              <a:ln>
                <a:noFill/>
              </a:ln>
              <a:solidFill>
                <a:schemeClr val="tx1"/>
              </a:solidFill>
              <a:effectLst/>
              <a:uLnTx/>
              <a:uFillTx/>
              <a:latin typeface="+mn-lt"/>
              <a:ea typeface="+mn-ea"/>
              <a:cs typeface="+mn-cs"/>
            </a:endParaRPr>
          </a:p>
        </p:txBody>
      </p:sp>
      <p:sp>
        <p:nvSpPr>
          <p:cNvPr id="24" name="23 Flecha arriba"/>
          <p:cNvSpPr/>
          <p:nvPr/>
        </p:nvSpPr>
        <p:spPr>
          <a:xfrm>
            <a:off x="5357818" y="1285860"/>
            <a:ext cx="285752" cy="428628"/>
          </a:xfrm>
          <a:prstGeom prst="up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S_tradnl"/>
          </a:p>
        </p:txBody>
      </p:sp>
      <p:sp>
        <p:nvSpPr>
          <p:cNvPr id="25" name="24 Flecha abajo"/>
          <p:cNvSpPr/>
          <p:nvPr/>
        </p:nvSpPr>
        <p:spPr>
          <a:xfrm>
            <a:off x="500034" y="1214422"/>
            <a:ext cx="285752" cy="428628"/>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ES_tradnl"/>
          </a:p>
        </p:txBody>
      </p:sp>
      <p:sp>
        <p:nvSpPr>
          <p:cNvPr id="19" name="2 Subtítulo"/>
          <p:cNvSpPr txBox="1">
            <a:spLocks/>
          </p:cNvSpPr>
          <p:nvPr/>
        </p:nvSpPr>
        <p:spPr>
          <a:xfrm>
            <a:off x="5072066" y="1857364"/>
            <a:ext cx="3357586" cy="642942"/>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Por razones técnicas y organizativas</a:t>
            </a:r>
            <a:endParaRPr kumimoji="0" lang="es-ES_tradnl" sz="1200" b="1" i="0" u="none" strike="noStrike" kern="1200" cap="none" spc="0" normalizeH="0" baseline="0" noProof="0" dirty="0">
              <a:ln>
                <a:noFill/>
              </a:ln>
              <a:solidFill>
                <a:schemeClr val="tx1"/>
              </a:solidFill>
              <a:effectLst/>
              <a:uLnTx/>
              <a:uFillTx/>
              <a:latin typeface="+mn-lt"/>
              <a:ea typeface="+mn-ea"/>
              <a:cs typeface="+mn-cs"/>
            </a:endParaRPr>
          </a:p>
        </p:txBody>
      </p:sp>
      <p:sp>
        <p:nvSpPr>
          <p:cNvPr id="21" name="2 Subtítulo"/>
          <p:cNvSpPr txBox="1">
            <a:spLocks/>
          </p:cNvSpPr>
          <p:nvPr/>
        </p:nvSpPr>
        <p:spPr>
          <a:xfrm>
            <a:off x="571472" y="2357430"/>
            <a:ext cx="3000396" cy="928694"/>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Motivos </a:t>
            </a:r>
            <a:r>
              <a:rPr lang="es-ES_tradnl" sz="1200" dirty="0" smtClean="0">
                <a:solidFill>
                  <a:schemeClr val="tx1"/>
                </a:solidFill>
              </a:rPr>
              <a:t>Técnicos-Organizativos para la Empresa: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400" b="1" dirty="0" smtClean="0">
                <a:solidFill>
                  <a:schemeClr val="tx1"/>
                </a:solidFill>
              </a:rPr>
              <a:t>urgentes e imprevisibles</a:t>
            </a:r>
            <a:endParaRPr kumimoji="0" lang="es-ES_tradnl" sz="1400" b="1" i="0" u="none" strike="noStrike" kern="1200" cap="none" spc="0" normalizeH="0" baseline="0" noProof="0" dirty="0">
              <a:ln>
                <a:noFill/>
              </a:ln>
              <a:solidFill>
                <a:schemeClr val="tx1"/>
              </a:solidFill>
              <a:effectLst/>
              <a:uLnTx/>
              <a:uFillTx/>
              <a:latin typeface="+mn-lt"/>
              <a:ea typeface="+mn-ea"/>
              <a:cs typeface="+mn-cs"/>
            </a:endParaRPr>
          </a:p>
        </p:txBody>
      </p:sp>
      <p:sp>
        <p:nvSpPr>
          <p:cNvPr id="22" name="2 Subtítulo"/>
          <p:cNvSpPr txBox="1">
            <a:spLocks/>
          </p:cNvSpPr>
          <p:nvPr/>
        </p:nvSpPr>
        <p:spPr>
          <a:xfrm>
            <a:off x="571472" y="3571876"/>
            <a:ext cx="3000396" cy="785818"/>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Los representantes de los trabajadores deben ser informados.</a:t>
            </a:r>
            <a:endParaRPr kumimoji="0" lang="es-ES_tradnl" sz="1200" b="1" i="0" u="none" strike="noStrike" kern="1200" cap="none" spc="0" normalizeH="0" baseline="0" noProof="0" dirty="0">
              <a:ln>
                <a:noFill/>
              </a:ln>
              <a:solidFill>
                <a:schemeClr val="tx1"/>
              </a:solidFill>
              <a:effectLst/>
              <a:uLnTx/>
              <a:uFillTx/>
              <a:latin typeface="+mn-lt"/>
              <a:ea typeface="+mn-ea"/>
              <a:cs typeface="+mn-cs"/>
            </a:endParaRPr>
          </a:p>
        </p:txBody>
      </p:sp>
      <p:sp>
        <p:nvSpPr>
          <p:cNvPr id="23" name="2 Subtítulo"/>
          <p:cNvSpPr txBox="1">
            <a:spLocks/>
          </p:cNvSpPr>
          <p:nvPr/>
        </p:nvSpPr>
        <p:spPr>
          <a:xfrm>
            <a:off x="5072066" y="3714752"/>
            <a:ext cx="3357586" cy="114300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Si se mantiene más de 6 meses en un año, ó mas de 8 meses en 2 años: DERECHO A RECLAMAR EL ASCENSO Y EL SALARIO CORRESPONDIENTE.</a:t>
            </a:r>
            <a:endParaRPr kumimoji="0" lang="es-ES_tradnl" sz="1200" b="1" i="0" u="none" strike="noStrike" kern="1200" cap="none" spc="0" normalizeH="0" baseline="0" noProof="0" dirty="0">
              <a:ln>
                <a:noFill/>
              </a:ln>
              <a:solidFill>
                <a:schemeClr val="tx1"/>
              </a:solidFill>
              <a:effectLst/>
              <a:uLnTx/>
              <a:uFillTx/>
              <a:latin typeface="+mn-lt"/>
              <a:ea typeface="+mn-ea"/>
              <a:cs typeface="+mn-cs"/>
            </a:endParaRPr>
          </a:p>
        </p:txBody>
      </p:sp>
      <p:sp>
        <p:nvSpPr>
          <p:cNvPr id="28" name="2 Subtítulo"/>
          <p:cNvSpPr txBox="1">
            <a:spLocks/>
          </p:cNvSpPr>
          <p:nvPr/>
        </p:nvSpPr>
        <p:spPr>
          <a:xfrm>
            <a:off x="571472" y="4572008"/>
            <a:ext cx="3000396" cy="785818"/>
          </a:xfrm>
          <a:prstGeom prst="rect">
            <a:avLst/>
          </a:prstGeom>
        </p:spPr>
        <p:style>
          <a:lnRef idx="1">
            <a:schemeClr val="accent6"/>
          </a:lnRef>
          <a:fillRef idx="2">
            <a:schemeClr val="accent6"/>
          </a:fillRef>
          <a:effectRef idx="1">
            <a:schemeClr val="accent6"/>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El trabajador está sometido al poder de dirección y organización de la Empresa.</a:t>
            </a:r>
            <a:endParaRPr kumimoji="0" lang="es-ES_tradnl" sz="1200" b="1" i="0" u="none" strike="noStrike" kern="1200" cap="none" spc="0" normalizeH="0" baseline="0" noProof="0" dirty="0">
              <a:ln>
                <a:noFill/>
              </a:ln>
              <a:solidFill>
                <a:schemeClr val="tx1"/>
              </a:solidFill>
              <a:effectLst/>
              <a:uLnTx/>
              <a:uFillTx/>
              <a:latin typeface="+mn-lt"/>
              <a:ea typeface="+mn-ea"/>
              <a:cs typeface="+mn-cs"/>
            </a:endParaRPr>
          </a:p>
        </p:txBody>
      </p:sp>
      <p:sp>
        <p:nvSpPr>
          <p:cNvPr id="29" name="28 Llamada de flecha a la derecha"/>
          <p:cNvSpPr/>
          <p:nvPr/>
        </p:nvSpPr>
        <p:spPr>
          <a:xfrm>
            <a:off x="571472" y="5572140"/>
            <a:ext cx="1357322" cy="857256"/>
          </a:xfrm>
          <a:prstGeom prst="rightArrow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sz="1200" dirty="0" smtClean="0"/>
              <a:t>Si </a:t>
            </a:r>
            <a:r>
              <a:rPr lang="es-ES_tradnl" b="1" dirty="0" smtClean="0"/>
              <a:t>NO</a:t>
            </a:r>
            <a:r>
              <a:rPr lang="es-ES_tradnl" sz="1200" dirty="0" smtClean="0"/>
              <a:t> está de acuerdo</a:t>
            </a:r>
            <a:endParaRPr lang="es-ES_tradnl" sz="1200" dirty="0"/>
          </a:p>
        </p:txBody>
      </p:sp>
      <p:sp>
        <p:nvSpPr>
          <p:cNvPr id="30" name="2 Subtítulo"/>
          <p:cNvSpPr txBox="1">
            <a:spLocks/>
          </p:cNvSpPr>
          <p:nvPr/>
        </p:nvSpPr>
        <p:spPr>
          <a:xfrm>
            <a:off x="2000232" y="5500702"/>
            <a:ext cx="2071702" cy="928694"/>
          </a:xfrm>
          <a:prstGeom prst="rect">
            <a:avLst/>
          </a:prstGeom>
        </p:spPr>
        <p:style>
          <a:lnRef idx="2">
            <a:schemeClr val="accent2"/>
          </a:lnRef>
          <a:fillRef idx="1">
            <a:schemeClr val="lt1"/>
          </a:fillRef>
          <a:effectRef idx="0">
            <a:schemeClr val="accent2"/>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400" b="1" i="0" u="none" strike="noStrike" kern="1200" cap="none" spc="0" normalizeH="0" baseline="0" noProof="0" dirty="0" smtClean="0">
                <a:ln>
                  <a:noFill/>
                </a:ln>
                <a:solidFill>
                  <a:schemeClr val="tx1"/>
                </a:solidFill>
                <a:effectLst/>
                <a:uLnTx/>
                <a:uFillTx/>
                <a:latin typeface="+mn-lt"/>
                <a:ea typeface="+mn-ea"/>
                <a:cs typeface="+mn-cs"/>
              </a:rPr>
              <a:t>Rescindir el contrato y acudir a los Juzgados</a:t>
            </a:r>
            <a:r>
              <a:rPr kumimoji="0" lang="es-ES_tradnl" sz="1400" b="1" i="0" u="none" strike="noStrike" kern="1200" cap="none" spc="0" normalizeH="0" noProof="0" dirty="0" smtClean="0">
                <a:ln>
                  <a:noFill/>
                </a:ln>
                <a:solidFill>
                  <a:schemeClr val="tx1"/>
                </a:solidFill>
                <a:effectLst/>
                <a:uLnTx/>
                <a:uFillTx/>
                <a:latin typeface="+mn-lt"/>
                <a:ea typeface="+mn-ea"/>
                <a:cs typeface="+mn-cs"/>
              </a:rPr>
              <a:t> de lo Social</a:t>
            </a:r>
            <a:endParaRPr kumimoji="0" lang="es-ES_tradnl" sz="14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2" name="2 Subtítulo"/>
          <p:cNvSpPr txBox="1">
            <a:spLocks/>
          </p:cNvSpPr>
          <p:nvPr/>
        </p:nvSpPr>
        <p:spPr>
          <a:xfrm>
            <a:off x="5857884" y="1071546"/>
            <a:ext cx="2571768" cy="57150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endParaRPr kumimoji="0" lang="es-ES_tradnl" sz="1400" b="1" i="0" u="none" strike="noStrike" kern="1200" cap="none" spc="0" normalizeH="0" baseline="0" noProof="0" dirty="0" smtClean="0">
              <a:ln>
                <a:noFill/>
              </a:ln>
              <a:solidFill>
                <a:schemeClr val="tx1"/>
              </a:solidFill>
              <a:effectLst/>
              <a:uLnTx/>
              <a:uFillTx/>
              <a:latin typeface="+mn-lt"/>
              <a:ea typeface="+mn-ea"/>
              <a:cs typeface="+mn-cs"/>
            </a:endParaRP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400" b="1" i="0" u="none" strike="noStrike" kern="1200" cap="none" spc="0" normalizeH="0" baseline="0" noProof="0" dirty="0" smtClean="0">
                <a:ln>
                  <a:noFill/>
                </a:ln>
                <a:solidFill>
                  <a:schemeClr val="tx1"/>
                </a:solidFill>
                <a:effectLst/>
                <a:uLnTx/>
                <a:uFillTx/>
                <a:latin typeface="+mn-lt"/>
                <a:ea typeface="+mn-ea"/>
                <a:cs typeface="+mn-cs"/>
              </a:rPr>
              <a:t>ASCENDENTE</a:t>
            </a:r>
          </a:p>
        </p:txBody>
      </p:sp>
      <p:sp>
        <p:nvSpPr>
          <p:cNvPr id="34" name="33 Rectángulo"/>
          <p:cNvSpPr/>
          <p:nvPr/>
        </p:nvSpPr>
        <p:spPr>
          <a:xfrm>
            <a:off x="4572000" y="571480"/>
            <a:ext cx="1550424" cy="369332"/>
          </a:xfrm>
          <a:prstGeom prst="rect">
            <a:avLst/>
          </a:prstGeom>
        </p:spPr>
        <p:txBody>
          <a:bodyPr wrap="none">
            <a:spAutoFit/>
          </a:bodyPr>
          <a:lstStyle/>
          <a:p>
            <a:r>
              <a:rPr lang="es-ES_tradnl" dirty="0"/>
              <a:t>(art. 39 ET)</a:t>
            </a:r>
          </a:p>
        </p:txBody>
      </p:sp>
      <p:sp>
        <p:nvSpPr>
          <p:cNvPr id="35" name="2 Subtítulo"/>
          <p:cNvSpPr txBox="1">
            <a:spLocks/>
          </p:cNvSpPr>
          <p:nvPr/>
        </p:nvSpPr>
        <p:spPr>
          <a:xfrm>
            <a:off x="5072066" y="2714620"/>
            <a:ext cx="3357586" cy="857256"/>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200" b="1" i="0" u="none" strike="noStrike" kern="1200" cap="none" spc="0" normalizeH="0" baseline="0" noProof="0" dirty="0" smtClean="0">
                <a:ln>
                  <a:noFill/>
                </a:ln>
                <a:solidFill>
                  <a:schemeClr val="tx1"/>
                </a:solidFill>
                <a:effectLst/>
                <a:uLnTx/>
                <a:uFillTx/>
                <a:latin typeface="+mn-lt"/>
                <a:ea typeface="+mn-ea"/>
                <a:cs typeface="+mn-cs"/>
              </a:rPr>
              <a:t> </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200" b="1" dirty="0" smtClean="0">
                <a:solidFill>
                  <a:schemeClr val="tx1"/>
                </a:solidFill>
              </a:rPr>
              <a:t>Percibe el salario de la categoría superior. </a:t>
            </a:r>
            <a:r>
              <a:rPr lang="es-ES_tradnl" sz="1200" dirty="0" smtClean="0">
                <a:solidFill>
                  <a:schemeClr val="tx1"/>
                </a:solidFill>
              </a:rPr>
              <a:t>(pero </a:t>
            </a:r>
            <a:r>
              <a:rPr lang="es-ES_tradnl" sz="1600" b="1" dirty="0" smtClean="0">
                <a:solidFill>
                  <a:schemeClr val="tx1"/>
                </a:solidFill>
              </a:rPr>
              <a:t>no </a:t>
            </a:r>
            <a:r>
              <a:rPr lang="es-ES_tradnl" sz="1200" dirty="0" smtClean="0">
                <a:solidFill>
                  <a:schemeClr val="tx1"/>
                </a:solidFill>
              </a:rPr>
              <a:t>se modifica su categoría; </a:t>
            </a:r>
            <a:r>
              <a:rPr lang="es-ES_tradnl" sz="1600" b="1" dirty="0" smtClean="0">
                <a:solidFill>
                  <a:schemeClr val="tx1"/>
                </a:solidFill>
              </a:rPr>
              <a:t>no</a:t>
            </a:r>
            <a:r>
              <a:rPr lang="es-ES_tradnl" sz="1200" dirty="0" smtClean="0">
                <a:solidFill>
                  <a:schemeClr val="tx1"/>
                </a:solidFill>
              </a:rPr>
              <a:t> es un ascenso)</a:t>
            </a:r>
            <a:endParaRPr kumimoji="0" lang="es-ES_tradnl" sz="1200" i="0" u="none" strike="noStrike" kern="1200" cap="none" spc="0" normalizeH="0" baseline="0" noProof="0" dirty="0">
              <a:ln>
                <a:noFill/>
              </a:ln>
              <a:solidFill>
                <a:schemeClr val="tx1"/>
              </a:solidFill>
              <a:effectLst/>
              <a:uLnTx/>
              <a:uFillTx/>
              <a:latin typeface="+mn-lt"/>
              <a:ea typeface="+mn-ea"/>
              <a:cs typeface="+mn-cs"/>
            </a:endParaRPr>
          </a:p>
        </p:txBody>
      </p:sp>
      <p:pic>
        <p:nvPicPr>
          <p:cNvPr id="14338" name="Picture 2" descr="http://www.caletec.com/blog/wp-content/uploads/2009/10/ojo-del-amo1-300x299.jpg"/>
          <p:cNvPicPr>
            <a:picLocks noChangeAspect="1" noChangeArrowheads="1"/>
          </p:cNvPicPr>
          <p:nvPr/>
        </p:nvPicPr>
        <p:blipFill>
          <a:blip r:embed="rId3" cstate="print"/>
          <a:srcRect/>
          <a:stretch>
            <a:fillRect/>
          </a:stretch>
        </p:blipFill>
        <p:spPr bwMode="auto">
          <a:xfrm>
            <a:off x="4572000" y="3000372"/>
            <a:ext cx="415897" cy="41451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571472" y="571480"/>
            <a:ext cx="385765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FUNCIONAL</a:t>
            </a:r>
            <a:endParaRPr lang="es-ES_tradnl" dirty="0"/>
          </a:p>
        </p:txBody>
      </p:sp>
      <p:sp>
        <p:nvSpPr>
          <p:cNvPr id="17" name="2 Subtítulo"/>
          <p:cNvSpPr txBox="1">
            <a:spLocks/>
          </p:cNvSpPr>
          <p:nvPr/>
        </p:nvSpPr>
        <p:spPr>
          <a:xfrm>
            <a:off x="5643570" y="1142984"/>
            <a:ext cx="2571768" cy="1214446"/>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lang="es-ES_tradnl" sz="1400" dirty="0" smtClean="0">
                <a:solidFill>
                  <a:schemeClr val="tx1"/>
                </a:solidFill>
              </a:rPr>
              <a:t>No tendrá otras limitaciones que las exigidas por las titulaciones académicas ó profesionales requeridas.</a:t>
            </a:r>
            <a:endParaRPr kumimoji="0" lang="es-ES_tradnl" sz="140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1" name="30 Flecha izquierda y derecha"/>
          <p:cNvSpPr/>
          <p:nvPr/>
        </p:nvSpPr>
        <p:spPr>
          <a:xfrm>
            <a:off x="642910" y="1285860"/>
            <a:ext cx="785818" cy="2857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3" name="2 Subtítulo"/>
          <p:cNvSpPr txBox="1">
            <a:spLocks/>
          </p:cNvSpPr>
          <p:nvPr/>
        </p:nvSpPr>
        <p:spPr>
          <a:xfrm>
            <a:off x="1643042" y="1142984"/>
            <a:ext cx="3286148" cy="71438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lang="es-ES_tradnl" sz="1400" b="1" dirty="0" smtClean="0">
                <a:solidFill>
                  <a:schemeClr val="tx1"/>
                </a:solidFill>
              </a:rPr>
              <a:t>HORIZONTAL. </a:t>
            </a:r>
            <a:r>
              <a:rPr lang="es-ES_tradnl" sz="1400" dirty="0" smtClean="0"/>
              <a:t>El </a:t>
            </a:r>
            <a:r>
              <a:rPr lang="es-ES_tradnl" sz="1400" dirty="0"/>
              <a:t>empresario es libre de hacer este cambio sin </a:t>
            </a:r>
            <a:r>
              <a:rPr lang="es-ES_tradnl" sz="1400" dirty="0" smtClean="0"/>
              <a:t>alegar causa </a:t>
            </a:r>
            <a:r>
              <a:rPr lang="es-ES_tradnl" sz="1400" dirty="0"/>
              <a:t>alguna.</a:t>
            </a:r>
            <a:endParaRPr kumimoji="0" lang="es-ES_tradnl" sz="140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6" name="25 Rectángulo"/>
          <p:cNvSpPr/>
          <p:nvPr/>
        </p:nvSpPr>
        <p:spPr>
          <a:xfrm>
            <a:off x="4572000" y="571480"/>
            <a:ext cx="1550424" cy="369332"/>
          </a:xfrm>
          <a:prstGeom prst="rect">
            <a:avLst/>
          </a:prstGeom>
        </p:spPr>
        <p:txBody>
          <a:bodyPr wrap="none">
            <a:spAutoFit/>
          </a:bodyPr>
          <a:lstStyle/>
          <a:p>
            <a:r>
              <a:rPr lang="es-ES_tradnl" dirty="0"/>
              <a:t>(art. 39 ET)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571472" y="571480"/>
            <a:ext cx="428628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FUNCIONAL. Ejemplo</a:t>
            </a:r>
            <a:endParaRPr lang="es-ES_tradnl" dirty="0"/>
          </a:p>
        </p:txBody>
      </p:sp>
      <p:sp>
        <p:nvSpPr>
          <p:cNvPr id="17" name="2 Subtítulo"/>
          <p:cNvSpPr txBox="1">
            <a:spLocks/>
          </p:cNvSpPr>
          <p:nvPr/>
        </p:nvSpPr>
        <p:spPr>
          <a:xfrm>
            <a:off x="571472" y="1071546"/>
            <a:ext cx="8001056" cy="2286016"/>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600" i="1" u="none" strike="noStrike" kern="1200" cap="none" spc="0" normalizeH="0" baseline="0" noProof="0" dirty="0" smtClean="0">
                <a:ln>
                  <a:noFill/>
                </a:ln>
                <a:solidFill>
                  <a:schemeClr val="tx1"/>
                </a:solidFill>
                <a:effectLst/>
                <a:uLnTx/>
                <a:uFillTx/>
                <a:latin typeface="+mn-lt"/>
                <a:ea typeface="+mn-ea"/>
                <a:cs typeface="+mn-cs"/>
              </a:rPr>
              <a:t>Natividad</a:t>
            </a:r>
            <a:r>
              <a:rPr kumimoji="0" lang="es-ES_tradnl" sz="1600" i="1" u="none" strike="noStrike" kern="1200" cap="none" spc="0" normalizeH="0" noProof="0" dirty="0" smtClean="0">
                <a:ln>
                  <a:noFill/>
                </a:ln>
                <a:solidFill>
                  <a:schemeClr val="tx1"/>
                </a:solidFill>
                <a:effectLst/>
                <a:uLnTx/>
                <a:uFillTx/>
                <a:latin typeface="+mn-lt"/>
                <a:ea typeface="+mn-ea"/>
                <a:cs typeface="+mn-cs"/>
              </a:rPr>
              <a:t> </a:t>
            </a:r>
            <a:r>
              <a:rPr kumimoji="0" lang="es-ES_tradnl" sz="1600" b="1" i="1" u="none" strike="noStrike" kern="1200" cap="none" spc="0" normalizeH="0" noProof="0" dirty="0" smtClean="0">
                <a:ln>
                  <a:noFill/>
                </a:ln>
                <a:solidFill>
                  <a:schemeClr val="tx1"/>
                </a:solidFill>
                <a:effectLst/>
                <a:uLnTx/>
                <a:uFillTx/>
                <a:latin typeface="+mn-lt"/>
                <a:ea typeface="+mn-ea"/>
                <a:cs typeface="+mn-cs"/>
              </a:rPr>
              <a:t>trabaja como responsable del Departamento de Ventas </a:t>
            </a:r>
            <a:r>
              <a:rPr kumimoji="0" lang="es-ES_tradnl" sz="1600" i="1" u="none" strike="noStrike" kern="1200" cap="none" spc="0" normalizeH="0" noProof="0" dirty="0" smtClean="0">
                <a:ln>
                  <a:noFill/>
                </a:ln>
                <a:solidFill>
                  <a:schemeClr val="tx1"/>
                </a:solidFill>
                <a:effectLst/>
                <a:uLnTx/>
                <a:uFillTx/>
                <a:latin typeface="+mn-lt"/>
                <a:ea typeface="+mn-ea"/>
                <a:cs typeface="+mn-cs"/>
              </a:rPr>
              <a:t>en La Fábrica, S.A., desde que finalizó el C. Superior de Administración y Finanzas. Ahora la Empresa le indica que debe realizar las funciones de Marcos, un auxiliar comercial, mientras se encuentra de </a:t>
            </a:r>
            <a:r>
              <a:rPr kumimoji="0" lang="es-ES_tradnl" sz="1600" b="1" i="1" u="none" strike="noStrike" kern="1200" cap="none" spc="0" normalizeH="0" noProof="0" dirty="0" smtClean="0">
                <a:ln>
                  <a:noFill/>
                </a:ln>
                <a:solidFill>
                  <a:schemeClr val="tx1"/>
                </a:solidFill>
                <a:effectLst/>
                <a:uLnTx/>
                <a:uFillTx/>
                <a:latin typeface="+mn-lt"/>
                <a:ea typeface="+mn-ea"/>
                <a:cs typeface="+mn-cs"/>
              </a:rPr>
              <a:t>baja por Contingencias Comunes </a:t>
            </a:r>
            <a:r>
              <a:rPr kumimoji="0" lang="es-ES_tradnl" sz="1600" i="1" u="none" strike="noStrike" kern="1200" cap="none" spc="0" normalizeH="0" noProof="0" dirty="0" smtClean="0">
                <a:ln>
                  <a:noFill/>
                </a:ln>
                <a:solidFill>
                  <a:schemeClr val="tx1"/>
                </a:solidFill>
                <a:effectLst/>
                <a:uLnTx/>
                <a:uFillTx/>
                <a:latin typeface="+mn-lt"/>
                <a:ea typeface="+mn-ea"/>
                <a:cs typeface="+mn-cs"/>
              </a:rPr>
              <a:t>y hasta </a:t>
            </a:r>
            <a:r>
              <a:rPr kumimoji="0" lang="es-ES_tradnl" sz="1600" b="1" i="1" u="none" strike="noStrike" kern="1200" cap="none" spc="0" normalizeH="0" noProof="0" dirty="0" smtClean="0">
                <a:ln>
                  <a:noFill/>
                </a:ln>
                <a:solidFill>
                  <a:schemeClr val="tx1"/>
                </a:solidFill>
                <a:effectLst/>
                <a:uLnTx/>
                <a:uFillTx/>
                <a:latin typeface="+mn-lt"/>
                <a:ea typeface="+mn-ea"/>
                <a:cs typeface="+mn-cs"/>
              </a:rPr>
              <a:t>contratar a otra persona </a:t>
            </a:r>
            <a:r>
              <a:rPr kumimoji="0" lang="es-ES_tradnl" sz="1600" i="1" u="none" strike="noStrike" kern="1200" cap="none" spc="0" normalizeH="0" noProof="0" dirty="0" smtClean="0">
                <a:ln>
                  <a:noFill/>
                </a:ln>
                <a:solidFill>
                  <a:schemeClr val="tx1"/>
                </a:solidFill>
                <a:effectLst/>
                <a:uLnTx/>
                <a:uFillTx/>
                <a:latin typeface="+mn-lt"/>
                <a:ea typeface="+mn-ea"/>
                <a:cs typeface="+mn-cs"/>
              </a:rPr>
              <a:t>que le sustituya mediante un contrato de interinidad. Es correcto el planteamiento que la Empresa hace a Natividad?   Puede la trabajadora negarse sin ser despedida? Disminuirá su salario?</a:t>
            </a:r>
            <a:endParaRPr kumimoji="0" lang="es-ES_tradnl" sz="16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1" name="2 Subtítulo"/>
          <p:cNvSpPr txBox="1">
            <a:spLocks/>
          </p:cNvSpPr>
          <p:nvPr/>
        </p:nvSpPr>
        <p:spPr>
          <a:xfrm>
            <a:off x="500034" y="4000504"/>
            <a:ext cx="8215370" cy="1571636"/>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100" i="0" u="none" strike="noStrike" kern="1200" cap="none" spc="0" normalizeH="0" baseline="0" noProof="0" dirty="0" smtClean="0">
                <a:ln>
                  <a:noFill/>
                </a:ln>
                <a:solidFill>
                  <a:schemeClr val="tx1"/>
                </a:solidFill>
                <a:effectLst/>
                <a:uLnTx/>
                <a:uFillTx/>
                <a:latin typeface="+mn-lt"/>
                <a:ea typeface="+mn-ea"/>
                <a:cs typeface="+mn-cs"/>
              </a:rPr>
              <a:t>SOLUCIÓN:</a:t>
            </a:r>
          </a:p>
          <a:p>
            <a:pPr>
              <a:buFont typeface="Arial" pitchFamily="34" charset="0"/>
              <a:buChar char="•"/>
            </a:pPr>
            <a:r>
              <a:rPr lang="es-ES_tradnl" sz="1100" dirty="0" smtClean="0">
                <a:solidFill>
                  <a:schemeClr val="tx1"/>
                </a:solidFill>
              </a:rPr>
              <a:t> Es un supuesto de </a:t>
            </a:r>
            <a:r>
              <a:rPr lang="es-ES_tradnl" sz="1100" b="1" dirty="0" smtClean="0">
                <a:solidFill>
                  <a:schemeClr val="tx1"/>
                </a:solidFill>
              </a:rPr>
              <a:t>MOVILIDAD FUNCIONAL DESCENDENTE.</a:t>
            </a:r>
          </a:p>
          <a:p>
            <a:pPr>
              <a:buFont typeface="Arial" pitchFamily="34" charset="0"/>
              <a:buChar char="•"/>
            </a:pPr>
            <a:r>
              <a:rPr lang="es-ES_tradnl" sz="1100" dirty="0" smtClean="0">
                <a:solidFill>
                  <a:schemeClr val="tx1"/>
                </a:solidFill>
              </a:rPr>
              <a:t> Se explican los motivos:   </a:t>
            </a:r>
            <a:r>
              <a:rPr lang="es-ES_tradnl" sz="1100" b="1" dirty="0" smtClean="0">
                <a:solidFill>
                  <a:schemeClr val="tx1"/>
                </a:solidFill>
              </a:rPr>
              <a:t>imprevisibles (IT)         por el tiempo indispensable </a:t>
            </a:r>
            <a:r>
              <a:rPr lang="es-ES_tradnl" sz="1100" dirty="0" smtClean="0">
                <a:solidFill>
                  <a:schemeClr val="tx1"/>
                </a:solidFill>
              </a:rPr>
              <a:t>(hasta nueva contratación)</a:t>
            </a:r>
          </a:p>
          <a:p>
            <a:pPr>
              <a:buFont typeface="Arial" pitchFamily="34" charset="0"/>
              <a:buChar char="•"/>
            </a:pPr>
            <a:r>
              <a:rPr lang="es-ES_tradnl" sz="1100" dirty="0">
                <a:solidFill>
                  <a:schemeClr val="tx1"/>
                </a:solidFill>
              </a:rPr>
              <a:t> </a:t>
            </a:r>
            <a:r>
              <a:rPr lang="es-ES_tradnl" sz="1100" dirty="0" smtClean="0">
                <a:solidFill>
                  <a:schemeClr val="tx1"/>
                </a:solidFill>
              </a:rPr>
              <a:t>La Empresa tiene poder para realizar este tipo de modificaciones. Poder de dirección y organización</a:t>
            </a:r>
          </a:p>
          <a:p>
            <a:pPr>
              <a:buFont typeface="Arial" pitchFamily="34" charset="0"/>
              <a:buChar char="•"/>
            </a:pPr>
            <a:r>
              <a:rPr lang="es-ES_tradnl" sz="1100" dirty="0">
                <a:solidFill>
                  <a:schemeClr val="tx1"/>
                </a:solidFill>
              </a:rPr>
              <a:t> </a:t>
            </a:r>
            <a:r>
              <a:rPr lang="es-ES_tradnl" sz="1100" dirty="0" smtClean="0">
                <a:solidFill>
                  <a:schemeClr val="tx1"/>
                </a:solidFill>
              </a:rPr>
              <a:t>Pendiente: notificación al Representante de trabajadores</a:t>
            </a:r>
          </a:p>
          <a:p>
            <a:pPr>
              <a:buFont typeface="Arial" pitchFamily="34" charset="0"/>
              <a:buChar char="•"/>
            </a:pPr>
            <a:endParaRPr lang="es-ES_tradnl" sz="1100" dirty="0" smtClean="0">
              <a:solidFill>
                <a:schemeClr val="tx1"/>
              </a:solidFill>
            </a:endParaRPr>
          </a:p>
          <a:p>
            <a:pPr>
              <a:buFont typeface="Arial" pitchFamily="34" charset="0"/>
              <a:buChar char="•"/>
            </a:pPr>
            <a:r>
              <a:rPr lang="es-ES_tradnl" sz="1100" dirty="0">
                <a:solidFill>
                  <a:schemeClr val="tx1"/>
                </a:solidFill>
              </a:rPr>
              <a:t> </a:t>
            </a:r>
            <a:r>
              <a:rPr lang="es-ES_tradnl" sz="1100" dirty="0" smtClean="0">
                <a:solidFill>
                  <a:schemeClr val="tx1"/>
                </a:solidFill>
              </a:rPr>
              <a:t>Salario:   mantendrá el salario que le correspondería como responsable. El salario no puede disminuir.</a:t>
            </a:r>
            <a:endParaRPr lang="es-ES_tradnl" sz="1100" dirty="0">
              <a:solidFill>
                <a:schemeClr val="tx1"/>
              </a:solidFill>
            </a:endParaRPr>
          </a:p>
          <a:p>
            <a:pPr>
              <a:buFont typeface="Arial" pitchFamily="34" charset="0"/>
              <a:buChar char="•"/>
            </a:pPr>
            <a:r>
              <a:rPr lang="es-ES_tradnl" sz="1100" dirty="0" smtClean="0">
                <a:solidFill>
                  <a:schemeClr val="tx1"/>
                </a:solidFill>
              </a:rPr>
              <a:t>¿qué puede hacer?     Si no lo acepta podría rescindir su contrato y acudir al Juzgado de lo Social. </a:t>
            </a:r>
          </a:p>
          <a:p>
            <a:endParaRPr kumimoji="0" lang="es-ES_tradnl" sz="1100" i="0" u="none" strike="noStrike" kern="1200" cap="none" spc="0" normalizeH="0" baseline="0" noProof="0" dirty="0">
              <a:ln>
                <a:noFill/>
              </a:ln>
              <a:solidFill>
                <a:schemeClr val="tx1"/>
              </a:solidFill>
              <a:effectLst/>
              <a:uLnTx/>
              <a:uFillTx/>
              <a:latin typeface="+mn-lt"/>
              <a:ea typeface="+mn-ea"/>
              <a:cs typeface="+mn-cs"/>
            </a:endParaRPr>
          </a:p>
          <a:p>
            <a:endParaRPr kumimoji="0" lang="es-ES_tradnl" sz="110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4 CuadroTexto"/>
          <p:cNvSpPr txBox="1"/>
          <p:nvPr/>
        </p:nvSpPr>
        <p:spPr>
          <a:xfrm>
            <a:off x="571472" y="642918"/>
            <a:ext cx="5500726" cy="44627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wrap="square" lIns="182880" tIns="91440" rtlCol="0">
            <a:spAutoFit/>
          </a:bodyPr>
          <a:lstStyle/>
          <a:p>
            <a:pPr marL="265176" indent="-265176">
              <a:spcBef>
                <a:spcPts val="250"/>
              </a:spcBef>
              <a:buClr>
                <a:schemeClr val="accent1"/>
              </a:buClr>
              <a:buSzPct val="80000"/>
              <a:buFont typeface="Wingdings 2"/>
              <a:buChar char=""/>
            </a:pPr>
            <a:r>
              <a:rPr lang="es-ES_tradnl" sz="2000" dirty="0"/>
              <a:t>MOVILIDAD  GEOGRÁFICA</a:t>
            </a:r>
          </a:p>
        </p:txBody>
      </p:sp>
      <p:sp>
        <p:nvSpPr>
          <p:cNvPr id="12" name="11 CuadroTexto"/>
          <p:cNvSpPr txBox="1"/>
          <p:nvPr/>
        </p:nvSpPr>
        <p:spPr>
          <a:xfrm>
            <a:off x="571472" y="1357298"/>
            <a:ext cx="642942" cy="307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sz="1400" dirty="0" err="1"/>
              <a:t>Def</a:t>
            </a:r>
            <a:r>
              <a:rPr lang="es-ES_tradnl" sz="1400" dirty="0"/>
              <a:t>.:</a:t>
            </a:r>
          </a:p>
        </p:txBody>
      </p:sp>
      <p:sp>
        <p:nvSpPr>
          <p:cNvPr id="13" name="2 Subtítulo"/>
          <p:cNvSpPr>
            <a:spLocks noGrp="1"/>
          </p:cNvSpPr>
          <p:nvPr>
            <p:ph type="subTitle" idx="1"/>
          </p:nvPr>
        </p:nvSpPr>
        <p:spPr>
          <a:xfrm>
            <a:off x="571472" y="1714488"/>
            <a:ext cx="6000792" cy="2571768"/>
          </a:xfrm>
        </p:spPr>
        <p:style>
          <a:lnRef idx="2">
            <a:schemeClr val="dk1"/>
          </a:lnRef>
          <a:fillRef idx="1">
            <a:schemeClr val="lt1"/>
          </a:fillRef>
          <a:effectRef idx="0">
            <a:schemeClr val="dk1"/>
          </a:effectRef>
          <a:fontRef idx="minor">
            <a:schemeClr val="dk1"/>
          </a:fontRef>
        </p:style>
        <p:txBody>
          <a:bodyPr>
            <a:noAutofit/>
          </a:bodyPr>
          <a:lstStyle/>
          <a:p>
            <a:pPr algn="just"/>
            <a:r>
              <a:rPr lang="es-ES_tradnl" sz="1800" dirty="0" smtClean="0">
                <a:solidFill>
                  <a:schemeClr val="tx1"/>
                </a:solidFill>
              </a:rPr>
              <a:t> </a:t>
            </a:r>
          </a:p>
          <a:p>
            <a:pPr algn="just"/>
            <a:r>
              <a:rPr lang="es-ES_tradnl" sz="1800" dirty="0" smtClean="0">
                <a:solidFill>
                  <a:schemeClr val="tx1"/>
                </a:solidFill>
              </a:rPr>
              <a:t>Es aquella que se produce cuando a un trabajador, </a:t>
            </a:r>
            <a:r>
              <a:rPr lang="es-ES_tradnl" b="1" u="sng" dirty="0" smtClean="0">
                <a:solidFill>
                  <a:schemeClr val="tx1"/>
                </a:solidFill>
              </a:rPr>
              <a:t>dentro de la misma Empresa</a:t>
            </a:r>
            <a:r>
              <a:rPr lang="es-ES_tradnl" sz="1800" dirty="0" smtClean="0">
                <a:solidFill>
                  <a:schemeClr val="tx1"/>
                </a:solidFill>
              </a:rPr>
              <a:t>, se le traslada </a:t>
            </a:r>
            <a:r>
              <a:rPr lang="es-ES_tradnl" b="1" u="sng" dirty="0" smtClean="0">
                <a:solidFill>
                  <a:schemeClr val="tx1"/>
                </a:solidFill>
              </a:rPr>
              <a:t>a otro centro de trabajo</a:t>
            </a:r>
            <a:r>
              <a:rPr lang="es-ES_tradnl" b="1" dirty="0" smtClean="0">
                <a:solidFill>
                  <a:schemeClr val="tx1"/>
                </a:solidFill>
              </a:rPr>
              <a:t> </a:t>
            </a:r>
            <a:r>
              <a:rPr lang="es-ES_tradnl" b="1" dirty="0" smtClean="0">
                <a:solidFill>
                  <a:srgbClr val="FF0000"/>
                </a:solidFill>
              </a:rPr>
              <a:t>, con cambio de domicilio. </a:t>
            </a:r>
            <a:r>
              <a:rPr lang="es-ES_tradnl" sz="1800" dirty="0" smtClean="0">
                <a:solidFill>
                  <a:schemeClr val="tx1"/>
                </a:solidFill>
              </a:rPr>
              <a:t>La Empresa tiene que alegar razones técnicas, económicas, organizativas ó de producción.</a:t>
            </a:r>
            <a:endParaRPr lang="es-ES_tradnl" sz="1800" dirty="0">
              <a:solidFill>
                <a:schemeClr val="tx1"/>
              </a:solidFill>
            </a:endParaRPr>
          </a:p>
        </p:txBody>
      </p:sp>
      <p:sp>
        <p:nvSpPr>
          <p:cNvPr id="16" name="2 Subtítulo"/>
          <p:cNvSpPr txBox="1">
            <a:spLocks/>
          </p:cNvSpPr>
          <p:nvPr/>
        </p:nvSpPr>
        <p:spPr>
          <a:xfrm>
            <a:off x="2714612" y="4929198"/>
            <a:ext cx="3714776"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R="0" lvl="0" indent="0" fontAlgn="auto">
              <a:lnSpc>
                <a:spcPct val="100000"/>
              </a:lnSpc>
              <a:spcBef>
                <a:spcPts val="0"/>
              </a:spcBef>
              <a:spcAft>
                <a:spcPts val="0"/>
              </a:spcAft>
              <a:buClr>
                <a:schemeClr val="accent1"/>
              </a:buClr>
              <a:buSzPct val="80000"/>
              <a:buFont typeface="Wingdings 2"/>
              <a:buNone/>
              <a:tabLst/>
              <a:defRPr/>
            </a:pPr>
            <a:r>
              <a:rPr lang="es-ES_tradnl" sz="2800" dirty="0" smtClean="0"/>
              <a:t>- Desplazamientos</a:t>
            </a:r>
            <a:endParaRPr lang="es-ES_tradnl" sz="2800" dirty="0"/>
          </a:p>
          <a:p>
            <a:pPr marR="0" lvl="0" indent="0" fontAlgn="auto">
              <a:lnSpc>
                <a:spcPct val="100000"/>
              </a:lnSpc>
              <a:spcBef>
                <a:spcPts val="0"/>
              </a:spcBef>
              <a:spcAft>
                <a:spcPts val="0"/>
              </a:spcAft>
              <a:buClr>
                <a:schemeClr val="accent1"/>
              </a:buClr>
              <a:buSzPct val="80000"/>
              <a:buFont typeface="Wingdings 2"/>
              <a:buNone/>
              <a:tabLst/>
              <a:defRPr/>
            </a:pPr>
            <a:r>
              <a:rPr lang="es-ES_tradnl" sz="2800" dirty="0"/>
              <a:t>- Traslados</a:t>
            </a:r>
          </a:p>
        </p:txBody>
      </p:sp>
      <p:sp>
        <p:nvSpPr>
          <p:cNvPr id="34" name="33 Rectángulo"/>
          <p:cNvSpPr/>
          <p:nvPr/>
        </p:nvSpPr>
        <p:spPr>
          <a:xfrm>
            <a:off x="6429388" y="642918"/>
            <a:ext cx="1550424" cy="369332"/>
          </a:xfrm>
          <a:prstGeom prst="rect">
            <a:avLst/>
          </a:prstGeom>
        </p:spPr>
        <p:txBody>
          <a:bodyPr wrap="square">
            <a:spAutoFit/>
          </a:bodyPr>
          <a:lstStyle/>
          <a:p>
            <a:r>
              <a:rPr lang="es-ES_tradnl" dirty="0"/>
              <a:t>(art. </a:t>
            </a:r>
            <a:r>
              <a:rPr lang="es-ES_tradnl" dirty="0" smtClean="0"/>
              <a:t>40 </a:t>
            </a:r>
            <a:r>
              <a:rPr lang="es-ES_tradnl" dirty="0"/>
              <a:t>ET)</a:t>
            </a:r>
          </a:p>
        </p:txBody>
      </p:sp>
      <p:pic>
        <p:nvPicPr>
          <p:cNvPr id="2050" name="Picture 2"/>
          <p:cNvPicPr>
            <a:picLocks noChangeAspect="1" noChangeArrowheads="1"/>
          </p:cNvPicPr>
          <p:nvPr/>
        </p:nvPicPr>
        <p:blipFill>
          <a:blip r:embed="rId4"/>
          <a:srcRect/>
          <a:stretch>
            <a:fillRect/>
          </a:stretch>
        </p:blipFill>
        <p:spPr bwMode="auto">
          <a:xfrm>
            <a:off x="6715140" y="2000240"/>
            <a:ext cx="1796517" cy="1785950"/>
          </a:xfrm>
          <a:prstGeom prst="rect">
            <a:avLst/>
          </a:prstGeom>
          <a:noFill/>
          <a:ln w="9525">
            <a:solidFill>
              <a:schemeClr val="tx1"/>
            </a:solidFill>
            <a:miter lim="800000"/>
            <a:headEnd/>
            <a:tailEnd/>
          </a:ln>
          <a:effec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txBox="1">
            <a:spLocks noGrp="1"/>
          </p:cNvSpPr>
          <p:nvPr>
            <p:ph idx="1"/>
          </p:nvPr>
        </p:nvSpPr>
        <p:spPr>
          <a:xfrm>
            <a:off x="502920" y="530352"/>
            <a:ext cx="5354964" cy="44627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sz="2000" dirty="0"/>
              <a:t>MOVILIDAD  GEOGRÁFICA</a:t>
            </a:r>
          </a:p>
        </p:txBody>
      </p:sp>
      <p:sp>
        <p:nvSpPr>
          <p:cNvPr id="5" name="4 Rectángulo"/>
          <p:cNvSpPr/>
          <p:nvPr/>
        </p:nvSpPr>
        <p:spPr>
          <a:xfrm>
            <a:off x="6072198" y="642918"/>
            <a:ext cx="1550424" cy="369332"/>
          </a:xfrm>
          <a:prstGeom prst="rect">
            <a:avLst/>
          </a:prstGeom>
        </p:spPr>
        <p:txBody>
          <a:bodyPr wrap="none">
            <a:spAutoFit/>
          </a:bodyPr>
          <a:lstStyle/>
          <a:p>
            <a:r>
              <a:rPr lang="es-ES_tradnl" dirty="0"/>
              <a:t>(art. </a:t>
            </a:r>
            <a:r>
              <a:rPr lang="es-ES_tradnl" dirty="0" smtClean="0"/>
              <a:t>40 </a:t>
            </a:r>
            <a:r>
              <a:rPr lang="es-ES_tradnl" dirty="0"/>
              <a:t>ET)</a:t>
            </a:r>
          </a:p>
        </p:txBody>
      </p:sp>
      <p:sp>
        <p:nvSpPr>
          <p:cNvPr id="6" name="2 Subtítulo"/>
          <p:cNvSpPr txBox="1">
            <a:spLocks/>
          </p:cNvSpPr>
          <p:nvPr/>
        </p:nvSpPr>
        <p:spPr>
          <a:xfrm>
            <a:off x="500034" y="1285860"/>
            <a:ext cx="2643206" cy="428628"/>
          </a:xfrm>
          <a:prstGeom prst="rect">
            <a:avLst/>
          </a:prstGeom>
        </p:spPr>
        <p:style>
          <a:lnRef idx="1">
            <a:schemeClr val="accent1"/>
          </a:lnRef>
          <a:fillRef idx="3">
            <a:schemeClr val="accent1"/>
          </a:fillRef>
          <a:effectRef idx="2">
            <a:schemeClr val="accent1"/>
          </a:effectRef>
          <a:fontRef idx="minor">
            <a:schemeClr val="lt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2000" b="1" i="0" u="none" strike="noStrike" kern="1200" cap="none" spc="0" normalizeH="0" baseline="0" noProof="0" dirty="0" smtClean="0">
                <a:ln>
                  <a:noFill/>
                </a:ln>
                <a:solidFill>
                  <a:schemeClr val="tx1"/>
                </a:solidFill>
                <a:effectLst/>
                <a:uLnTx/>
                <a:uFillTx/>
                <a:latin typeface="+mn-lt"/>
                <a:ea typeface="+mn-ea"/>
                <a:cs typeface="+mn-cs"/>
              </a:rPr>
              <a:t>Desplazamiento</a:t>
            </a:r>
            <a:endParaRPr kumimoji="0" lang="es-ES_tradnl"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6 Elipse"/>
          <p:cNvSpPr/>
          <p:nvPr/>
        </p:nvSpPr>
        <p:spPr>
          <a:xfrm>
            <a:off x="3571868" y="1285860"/>
            <a:ext cx="1857388"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Temporal</a:t>
            </a:r>
            <a:endParaRPr lang="es-ES_tradnl" dirty="0"/>
          </a:p>
        </p:txBody>
      </p:sp>
      <p:sp>
        <p:nvSpPr>
          <p:cNvPr id="8" name="7 Rectángulo"/>
          <p:cNvSpPr/>
          <p:nvPr/>
        </p:nvSpPr>
        <p:spPr>
          <a:xfrm>
            <a:off x="500034" y="2478281"/>
            <a:ext cx="8215370" cy="523220"/>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smtClean="0">
                <a:solidFill>
                  <a:schemeClr val="tx1"/>
                </a:solidFill>
              </a:rPr>
              <a:t>Cuando se produzca por más de 3 meses, el preaviso al trabajador debe ser de al menos, </a:t>
            </a:r>
            <a:r>
              <a:rPr lang="es-ES_tradnl" sz="1400" b="1" dirty="0" smtClean="0">
                <a:solidFill>
                  <a:schemeClr val="tx1"/>
                </a:solidFill>
              </a:rPr>
              <a:t>5 días.</a:t>
            </a:r>
            <a:endParaRPr lang="es-ES_tradnl" sz="1400" b="1" dirty="0">
              <a:solidFill>
                <a:schemeClr val="tx1"/>
              </a:solidFill>
            </a:endParaRPr>
          </a:p>
        </p:txBody>
      </p:sp>
      <p:sp>
        <p:nvSpPr>
          <p:cNvPr id="9" name="8 Rectángulo"/>
          <p:cNvSpPr/>
          <p:nvPr/>
        </p:nvSpPr>
        <p:spPr>
          <a:xfrm>
            <a:off x="500034" y="4000504"/>
            <a:ext cx="8215370" cy="523220"/>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smtClean="0">
                <a:solidFill>
                  <a:schemeClr val="tx1"/>
                </a:solidFill>
              </a:rPr>
              <a:t>Cada 3 meses, el trabajador tiene derecho a 4 días laborales de permiso en el domicilio de origen (sin computar los días de desplazamiento)</a:t>
            </a:r>
            <a:endParaRPr lang="es-ES_tradnl" sz="1400" dirty="0">
              <a:solidFill>
                <a:schemeClr val="tx1"/>
              </a:solidFill>
            </a:endParaRPr>
          </a:p>
        </p:txBody>
      </p:sp>
      <p:sp>
        <p:nvSpPr>
          <p:cNvPr id="10" name="9 Rectángulo"/>
          <p:cNvSpPr/>
          <p:nvPr/>
        </p:nvSpPr>
        <p:spPr>
          <a:xfrm>
            <a:off x="500034" y="4786322"/>
            <a:ext cx="8215370" cy="307777"/>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smtClean="0">
                <a:solidFill>
                  <a:schemeClr val="tx1"/>
                </a:solidFill>
              </a:rPr>
              <a:t>El trabajador debe conservar como mínimo, la misma categoría y salario.</a:t>
            </a:r>
            <a:endParaRPr lang="es-ES_tradnl" sz="1400" dirty="0">
              <a:solidFill>
                <a:schemeClr val="tx1"/>
              </a:solidFill>
            </a:endParaRPr>
          </a:p>
        </p:txBody>
      </p:sp>
      <p:sp>
        <p:nvSpPr>
          <p:cNvPr id="11" name="10 Rectángulo"/>
          <p:cNvSpPr/>
          <p:nvPr/>
        </p:nvSpPr>
        <p:spPr>
          <a:xfrm>
            <a:off x="500034" y="5429264"/>
            <a:ext cx="8215370" cy="307777"/>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smtClean="0">
                <a:solidFill>
                  <a:schemeClr val="tx1"/>
                </a:solidFill>
              </a:rPr>
              <a:t>Los trabajadores cobrarán gastos de viaje y dietas que el desplazamiento ocasione.</a:t>
            </a:r>
            <a:endParaRPr lang="es-ES_tradnl" sz="1400" dirty="0">
              <a:solidFill>
                <a:schemeClr val="tx1"/>
              </a:solidFill>
            </a:endParaRPr>
          </a:p>
        </p:txBody>
      </p:sp>
      <p:pic>
        <p:nvPicPr>
          <p:cNvPr id="1026" name="Picture 2"/>
          <p:cNvPicPr>
            <a:picLocks noChangeAspect="1" noChangeArrowheads="1"/>
          </p:cNvPicPr>
          <p:nvPr/>
        </p:nvPicPr>
        <p:blipFill>
          <a:blip r:embed="rId3"/>
          <a:srcRect/>
          <a:stretch>
            <a:fillRect/>
          </a:stretch>
        </p:blipFill>
        <p:spPr bwMode="auto">
          <a:xfrm>
            <a:off x="6429388" y="1214422"/>
            <a:ext cx="1295400" cy="981075"/>
          </a:xfrm>
          <a:prstGeom prst="rect">
            <a:avLst/>
          </a:prstGeom>
          <a:noFill/>
          <a:ln w="9525">
            <a:noFill/>
            <a:miter lim="800000"/>
            <a:headEnd/>
            <a:tailEnd/>
          </a:ln>
          <a:effectLst/>
        </p:spPr>
      </p:pic>
      <p:sp>
        <p:nvSpPr>
          <p:cNvPr id="12" name="11 Rectángulo"/>
          <p:cNvSpPr/>
          <p:nvPr/>
        </p:nvSpPr>
        <p:spPr>
          <a:xfrm>
            <a:off x="500034" y="3071810"/>
            <a:ext cx="8215370" cy="523220"/>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smtClean="0">
                <a:solidFill>
                  <a:schemeClr val="tx1"/>
                </a:solidFill>
              </a:rPr>
              <a:t>¿Y si fuese menos de 3 meses?  Con cuanta antelación avisaríamos al trabajador?</a:t>
            </a:r>
            <a:endParaRPr lang="es-ES_tradnl" sz="1400" b="1"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txBox="1">
            <a:spLocks noGrp="1"/>
          </p:cNvSpPr>
          <p:nvPr>
            <p:ph idx="1"/>
          </p:nvPr>
        </p:nvSpPr>
        <p:spPr>
          <a:xfrm>
            <a:off x="502920" y="530352"/>
            <a:ext cx="5569278" cy="44627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sz="2000" dirty="0"/>
              <a:t>MOVILIDAD  GEOGRÁFICA</a:t>
            </a:r>
          </a:p>
        </p:txBody>
      </p:sp>
      <p:sp>
        <p:nvSpPr>
          <p:cNvPr id="5" name="4 Rectángulo"/>
          <p:cNvSpPr/>
          <p:nvPr/>
        </p:nvSpPr>
        <p:spPr>
          <a:xfrm>
            <a:off x="6429388" y="571480"/>
            <a:ext cx="1550424" cy="369332"/>
          </a:xfrm>
          <a:prstGeom prst="rect">
            <a:avLst/>
          </a:prstGeom>
        </p:spPr>
        <p:txBody>
          <a:bodyPr wrap="square">
            <a:spAutoFit/>
          </a:bodyPr>
          <a:lstStyle/>
          <a:p>
            <a:r>
              <a:rPr lang="es-ES_tradnl" dirty="0"/>
              <a:t>(art. </a:t>
            </a:r>
            <a:r>
              <a:rPr lang="es-ES_tradnl" dirty="0" smtClean="0"/>
              <a:t>40 </a:t>
            </a:r>
            <a:r>
              <a:rPr lang="es-ES_tradnl" dirty="0"/>
              <a:t>ET)</a:t>
            </a:r>
          </a:p>
        </p:txBody>
      </p:sp>
      <p:sp>
        <p:nvSpPr>
          <p:cNvPr id="6" name="2 Subtítulo"/>
          <p:cNvSpPr txBox="1">
            <a:spLocks/>
          </p:cNvSpPr>
          <p:nvPr/>
        </p:nvSpPr>
        <p:spPr>
          <a:xfrm>
            <a:off x="500034" y="1357298"/>
            <a:ext cx="1928826" cy="428628"/>
          </a:xfrm>
          <a:prstGeom prst="rect">
            <a:avLst/>
          </a:prstGeom>
        </p:spPr>
        <p:style>
          <a:lnRef idx="1">
            <a:schemeClr val="accent1"/>
          </a:lnRef>
          <a:fillRef idx="3">
            <a:schemeClr val="accent1"/>
          </a:fillRef>
          <a:effectRef idx="2">
            <a:schemeClr val="accent1"/>
          </a:effectRef>
          <a:fontRef idx="minor">
            <a:schemeClr val="lt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2400" b="1" i="0" u="none" strike="noStrike" kern="1200" cap="none" spc="0" normalizeH="0" baseline="0" noProof="0" dirty="0" smtClean="0">
                <a:ln>
                  <a:noFill/>
                </a:ln>
                <a:solidFill>
                  <a:schemeClr val="tx1"/>
                </a:solidFill>
                <a:effectLst/>
                <a:uLnTx/>
                <a:uFillTx/>
                <a:latin typeface="+mn-lt"/>
                <a:ea typeface="+mn-ea"/>
                <a:cs typeface="+mn-cs"/>
              </a:rPr>
              <a:t>Traslado</a:t>
            </a:r>
            <a:endParaRPr kumimoji="0" lang="es-ES_tradnl"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6 Elipse"/>
          <p:cNvSpPr/>
          <p:nvPr/>
        </p:nvSpPr>
        <p:spPr>
          <a:xfrm>
            <a:off x="3286116" y="1285860"/>
            <a:ext cx="1857388" cy="857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Definitivo</a:t>
            </a:r>
            <a:endParaRPr lang="es-ES_tradnl" dirty="0"/>
          </a:p>
        </p:txBody>
      </p:sp>
      <p:sp>
        <p:nvSpPr>
          <p:cNvPr id="8" name="7 Rectángulo"/>
          <p:cNvSpPr/>
          <p:nvPr/>
        </p:nvSpPr>
        <p:spPr>
          <a:xfrm>
            <a:off x="500034" y="2857496"/>
            <a:ext cx="8215370" cy="307777"/>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a:solidFill>
                  <a:schemeClr val="tx1"/>
                </a:solidFill>
              </a:rPr>
              <a:t>Tiene que ser conocido por la persona, con una antelación </a:t>
            </a:r>
            <a:r>
              <a:rPr lang="es-ES_tradnl" sz="1400" dirty="0" smtClean="0">
                <a:solidFill>
                  <a:schemeClr val="tx1"/>
                </a:solidFill>
              </a:rPr>
              <a:t>MÍN. de </a:t>
            </a:r>
            <a:r>
              <a:rPr lang="es-ES_tradnl" sz="1400" b="1" dirty="0">
                <a:solidFill>
                  <a:schemeClr val="tx1"/>
                </a:solidFill>
              </a:rPr>
              <a:t>30 días.</a:t>
            </a:r>
          </a:p>
        </p:txBody>
      </p:sp>
      <p:sp>
        <p:nvSpPr>
          <p:cNvPr id="9" name="8 Rectángulo"/>
          <p:cNvSpPr/>
          <p:nvPr/>
        </p:nvSpPr>
        <p:spPr>
          <a:xfrm>
            <a:off x="500034" y="3357562"/>
            <a:ext cx="8215370" cy="738664"/>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a:solidFill>
                  <a:schemeClr val="tx1"/>
                </a:solidFill>
              </a:rPr>
              <a:t>La aceptación del traslado implica percibir una compensación por gastos, que incluya tanto los propios, como los de los familiares a su cargo, según se acuerde y en función de los límites que se pudiesen establecer en el Convenio Colectivo.</a:t>
            </a:r>
          </a:p>
        </p:txBody>
      </p:sp>
      <p:sp>
        <p:nvSpPr>
          <p:cNvPr id="10" name="9 Llamada de flecha a la derecha"/>
          <p:cNvSpPr/>
          <p:nvPr/>
        </p:nvSpPr>
        <p:spPr>
          <a:xfrm>
            <a:off x="571472" y="5072074"/>
            <a:ext cx="1357322" cy="857256"/>
          </a:xfrm>
          <a:prstGeom prst="rightArrow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_tradnl" sz="1200" dirty="0" smtClean="0"/>
              <a:t>Si </a:t>
            </a:r>
            <a:r>
              <a:rPr lang="es-ES_tradnl" b="1" dirty="0" smtClean="0"/>
              <a:t>NO</a:t>
            </a:r>
            <a:r>
              <a:rPr lang="es-ES_tradnl" sz="1200" dirty="0" smtClean="0"/>
              <a:t> está de acuerdo</a:t>
            </a:r>
            <a:endParaRPr lang="es-ES_tradnl" sz="1200" dirty="0"/>
          </a:p>
        </p:txBody>
      </p:sp>
      <p:sp>
        <p:nvSpPr>
          <p:cNvPr id="11" name="2 Subtítulo"/>
          <p:cNvSpPr txBox="1">
            <a:spLocks/>
          </p:cNvSpPr>
          <p:nvPr/>
        </p:nvSpPr>
        <p:spPr>
          <a:xfrm>
            <a:off x="2143108" y="4214818"/>
            <a:ext cx="6500858" cy="1785950"/>
          </a:xfrm>
          <a:prstGeom prst="rect">
            <a:avLst/>
          </a:prstGeom>
        </p:spPr>
        <p:style>
          <a:lnRef idx="2">
            <a:schemeClr val="accent2"/>
          </a:lnRef>
          <a:fillRef idx="1">
            <a:schemeClr val="lt1"/>
          </a:fillRef>
          <a:effectRef idx="0">
            <a:schemeClr val="accent2"/>
          </a:effectRef>
          <a:fontRef idx="minor">
            <a:schemeClr val="dk1"/>
          </a:fontRef>
        </p:style>
        <p:txBody>
          <a:bodyPr vert="horz" lIns="182880" tIns="0">
            <a:noAutofit/>
          </a:bodyPr>
          <a:lstStyle/>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endParaRPr lang="es-ES_tradnl" sz="1400" b="1" dirty="0" smtClean="0">
              <a:solidFill>
                <a:schemeClr val="tx1"/>
              </a:solidFill>
            </a:endParaRP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400" b="1" dirty="0" smtClean="0">
                <a:solidFill>
                  <a:schemeClr val="tx1"/>
                </a:solidFill>
              </a:rPr>
              <a:t>La trabajadora/-</a:t>
            </a:r>
            <a:r>
              <a:rPr lang="es-ES_tradnl" sz="1400" b="1" dirty="0" err="1" smtClean="0">
                <a:solidFill>
                  <a:schemeClr val="tx1"/>
                </a:solidFill>
              </a:rPr>
              <a:t>or</a:t>
            </a:r>
            <a:r>
              <a:rPr lang="es-ES_tradnl" sz="1400" b="1" dirty="0" smtClean="0">
                <a:solidFill>
                  <a:schemeClr val="tx1"/>
                </a:solidFill>
              </a:rPr>
              <a:t>, puede solicitar el fin de su relación contractual generando un derecho de </a:t>
            </a:r>
            <a:r>
              <a:rPr lang="es-ES_tradnl" sz="1400" b="1" dirty="0" smtClean="0">
                <a:solidFill>
                  <a:srgbClr val="FF0000"/>
                </a:solidFill>
              </a:rPr>
              <a:t>indemnización:</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endParaRPr lang="es-ES_tradnl" sz="1400" b="1" dirty="0" smtClean="0">
              <a:solidFill>
                <a:schemeClr val="tx1"/>
              </a:solidFill>
            </a:endParaRP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s-ES_tradnl" sz="1400" b="1" i="0" u="none" strike="noStrike" kern="1200" cap="none" spc="0" normalizeH="0" noProof="0" dirty="0">
                <a:ln>
                  <a:noFill/>
                </a:ln>
                <a:solidFill>
                  <a:schemeClr val="tx1"/>
                </a:solidFill>
                <a:effectLst/>
                <a:uLnTx/>
                <a:uFillTx/>
                <a:latin typeface="+mn-lt"/>
                <a:ea typeface="+mn-ea"/>
                <a:cs typeface="+mn-cs"/>
              </a:rPr>
              <a:t> </a:t>
            </a:r>
            <a:r>
              <a:rPr kumimoji="0" lang="es-ES_tradnl" sz="1400" b="1" i="0" u="none" strike="noStrike" kern="1200" cap="none" spc="0" normalizeH="0" noProof="0" dirty="0" smtClean="0">
                <a:ln>
                  <a:noFill/>
                </a:ln>
                <a:solidFill>
                  <a:schemeClr val="tx1"/>
                </a:solidFill>
                <a:effectLst/>
                <a:uLnTx/>
                <a:uFillTx/>
                <a:latin typeface="+mn-lt"/>
                <a:ea typeface="+mn-ea"/>
                <a:cs typeface="+mn-cs"/>
              </a:rPr>
              <a:t>   20 días de salario por año trabajado</a:t>
            </a:r>
          </a:p>
          <a:p>
            <a:pPr marL="36576" marR="0" lvl="0" indent="0" algn="just" defTabSz="914400" rtl="0" eaLnBrk="1" fontAlgn="auto" latinLnBrk="0" hangingPunct="1">
              <a:lnSpc>
                <a:spcPct val="100000"/>
              </a:lnSpc>
              <a:spcBef>
                <a:spcPts val="0"/>
              </a:spcBef>
              <a:spcAft>
                <a:spcPts val="0"/>
              </a:spcAft>
              <a:buClr>
                <a:schemeClr val="accent1"/>
              </a:buClr>
              <a:buSzPct val="80000"/>
              <a:buFont typeface="Wingdings 2"/>
              <a:buNone/>
              <a:tabLst/>
              <a:defRPr/>
            </a:pPr>
            <a:r>
              <a:rPr lang="es-ES_tradnl" sz="1400" b="1" baseline="0" dirty="0" smtClean="0">
                <a:solidFill>
                  <a:schemeClr val="tx1"/>
                </a:solidFill>
              </a:rPr>
              <a:t>    Límite</a:t>
            </a:r>
            <a:r>
              <a:rPr lang="es-ES_tradnl" sz="1400" b="1" dirty="0" smtClean="0">
                <a:solidFill>
                  <a:schemeClr val="tx1"/>
                </a:solidFill>
              </a:rPr>
              <a:t> máximo: 12 mensualidades</a:t>
            </a:r>
            <a:endParaRPr kumimoji="0" lang="es-ES_tradnl" sz="14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11 Abrir corchete"/>
          <p:cNvSpPr/>
          <p:nvPr/>
        </p:nvSpPr>
        <p:spPr>
          <a:xfrm>
            <a:off x="2428860" y="5072074"/>
            <a:ext cx="71438" cy="357190"/>
          </a:xfrm>
          <a:prstGeom prst="lef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S_tradnl"/>
          </a:p>
        </p:txBody>
      </p:sp>
      <p:pic>
        <p:nvPicPr>
          <p:cNvPr id="5122" name="Picture 2" descr="http://img.decorailumina.com/wp-content/uploads/2011/02/mudanza1.jpg"/>
          <p:cNvPicPr>
            <a:picLocks noChangeAspect="1" noChangeArrowheads="1"/>
          </p:cNvPicPr>
          <p:nvPr/>
        </p:nvPicPr>
        <p:blipFill>
          <a:blip r:embed="rId3"/>
          <a:srcRect/>
          <a:stretch>
            <a:fillRect/>
          </a:stretch>
        </p:blipFill>
        <p:spPr bwMode="auto">
          <a:xfrm>
            <a:off x="6429389" y="1071026"/>
            <a:ext cx="1428760" cy="1391161"/>
          </a:xfrm>
          <a:prstGeom prst="rect">
            <a:avLst/>
          </a:prstGeom>
          <a:noFill/>
        </p:spPr>
      </p:pic>
      <p:pic>
        <p:nvPicPr>
          <p:cNvPr id="22532" name="Picture 4" descr="http://www.indemnizacionporaccidente.com/blog/wp-content/uploads/2010/12/indemnizaci%C3%B3n-siniestro-total.jpeg"/>
          <p:cNvPicPr>
            <a:picLocks noChangeAspect="1" noChangeArrowheads="1"/>
          </p:cNvPicPr>
          <p:nvPr/>
        </p:nvPicPr>
        <p:blipFill>
          <a:blip r:embed="rId4"/>
          <a:srcRect/>
          <a:stretch>
            <a:fillRect/>
          </a:stretch>
        </p:blipFill>
        <p:spPr bwMode="auto">
          <a:xfrm>
            <a:off x="7429520" y="4929198"/>
            <a:ext cx="857256" cy="857256"/>
          </a:xfrm>
          <a:prstGeom prst="rect">
            <a:avLst/>
          </a:prstGeom>
          <a:noFill/>
        </p:spPr>
      </p:pic>
      <p:sp>
        <p:nvSpPr>
          <p:cNvPr id="13" name="12 Rectángulo"/>
          <p:cNvSpPr/>
          <p:nvPr/>
        </p:nvSpPr>
        <p:spPr>
          <a:xfrm>
            <a:off x="500034" y="2428868"/>
            <a:ext cx="8215370" cy="307777"/>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b="1" dirty="0" smtClean="0">
                <a:solidFill>
                  <a:schemeClr val="tx1"/>
                </a:solidFill>
              </a:rPr>
              <a:t>SUPERIOR A 12 MESES            en un período de 3 años</a:t>
            </a:r>
            <a:endParaRPr lang="es-ES_tradnl" sz="1400" b="1"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dirty="0"/>
          </a:p>
        </p:txBody>
      </p:sp>
      <p:sp>
        <p:nvSpPr>
          <p:cNvPr id="4" name="3 CuadroTexto"/>
          <p:cNvSpPr txBox="1"/>
          <p:nvPr/>
        </p:nvSpPr>
        <p:spPr>
          <a:xfrm>
            <a:off x="571472" y="571480"/>
            <a:ext cx="435771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GEOGRÁFICA. Ejemplo</a:t>
            </a:r>
            <a:endParaRPr lang="es-ES_tradnl" dirty="0"/>
          </a:p>
        </p:txBody>
      </p:sp>
      <p:sp>
        <p:nvSpPr>
          <p:cNvPr id="5" name="2 Subtítulo"/>
          <p:cNvSpPr txBox="1">
            <a:spLocks/>
          </p:cNvSpPr>
          <p:nvPr/>
        </p:nvSpPr>
        <p:spPr>
          <a:xfrm>
            <a:off x="571472" y="1071546"/>
            <a:ext cx="8001056" cy="164307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lang="es-ES_tradnl" sz="1400" i="1" dirty="0" err="1" smtClean="0">
                <a:solidFill>
                  <a:schemeClr val="tx1"/>
                </a:solidFill>
              </a:rPr>
              <a:t>Market</a:t>
            </a:r>
            <a:r>
              <a:rPr lang="es-ES_tradnl" sz="1400" i="1" dirty="0" smtClean="0">
                <a:solidFill>
                  <a:schemeClr val="tx1"/>
                </a:solidFill>
              </a:rPr>
              <a:t>, S.A., decide trasladar por tiempo indefinido a Rubén a uno de sus centros de trabajo en Lisboa para realizar funciones de marketing. El objetivo es que diseñe un plan adecuado para la realización de estudios previos generales ante las fases promoción. Rubén no desea ser trasladado y quiere saber si puede negarse. Su salario mensual, incluyendo el prorrateo de pagas extras es de 1.480€ y su antigüedad es de 6 años. </a:t>
            </a:r>
          </a:p>
          <a:p>
            <a:r>
              <a:rPr lang="es-ES_tradnl" sz="1400" i="1" dirty="0" smtClean="0">
                <a:solidFill>
                  <a:schemeClr val="tx1"/>
                </a:solidFill>
              </a:rPr>
              <a:t>¿Cuáles son las distintas opciones de Rubén?</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2 Subtítulo"/>
          <p:cNvSpPr txBox="1">
            <a:spLocks/>
          </p:cNvSpPr>
          <p:nvPr/>
        </p:nvSpPr>
        <p:spPr>
          <a:xfrm>
            <a:off x="571472" y="2928934"/>
            <a:ext cx="8001056" cy="3214710"/>
          </a:xfrm>
          <a:prstGeom prst="rect">
            <a:avLst/>
          </a:prstGeom>
          <a:solidFill>
            <a:schemeClr val="accent1">
              <a:lumMod val="20000"/>
              <a:lumOff val="80000"/>
            </a:schemeClr>
          </a:solidFill>
        </p:spPr>
        <p:style>
          <a:lnRef idx="2">
            <a:schemeClr val="accent3"/>
          </a:lnRef>
          <a:fillRef idx="1">
            <a:schemeClr val="lt1"/>
          </a:fillRef>
          <a:effectRef idx="0">
            <a:schemeClr val="accent3"/>
          </a:effectRef>
          <a:fontRef idx="minor">
            <a:schemeClr val="dk1"/>
          </a:fontRef>
        </p:style>
        <p:txBody>
          <a:bodyPr vert="horz" lIns="182880" tIns="0">
            <a:noAutofit/>
          </a:bodyPr>
          <a:lstStyle/>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a:p>
            <a:pPr>
              <a:buFont typeface="Arial" pitchFamily="34" charset="0"/>
              <a:buChar char="•"/>
            </a:pPr>
            <a:r>
              <a:rPr lang="es-ES_tradnl" sz="1200" i="1" dirty="0" smtClean="0">
                <a:solidFill>
                  <a:schemeClr val="tx1"/>
                </a:solidFill>
              </a:rPr>
              <a:t> Puede trasladarse y reclamar después ante el Juzgado de lo Social, para solicitar que sea declarado injustificado. Si así fuese, tendría la posibilidad de volver al centro de trabajo de origen.</a:t>
            </a:r>
          </a:p>
          <a:p>
            <a:pPr>
              <a:buFont typeface="Arial" pitchFamily="34" charset="0"/>
              <a:buChar char="•"/>
            </a:pPr>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a:p>
            <a:pPr>
              <a:buFont typeface="Arial" pitchFamily="34" charset="0"/>
              <a:buChar char="•"/>
            </a:pPr>
            <a:r>
              <a:rPr lang="es-ES_tradnl" sz="1200" i="1" dirty="0" smtClean="0">
                <a:solidFill>
                  <a:schemeClr val="tx1"/>
                </a:solidFill>
              </a:rPr>
              <a:t> Extinguir la relación laboral, con una indemnización de 20 días de salario por año de servicio, con el límite de 12 mensualidades; en este caso:</a:t>
            </a:r>
          </a:p>
          <a:p>
            <a:endParaRPr lang="es-ES_tradnl" sz="1200" i="1" dirty="0" smtClean="0">
              <a:solidFill>
                <a:schemeClr val="tx1"/>
              </a:solidFill>
            </a:endParaRPr>
          </a:p>
          <a:p>
            <a:r>
              <a:rPr kumimoji="0" lang="es-ES_tradnl" sz="1200" i="1" u="none" strike="noStrike" kern="1200" cap="none" spc="0" normalizeH="0" baseline="0" noProof="0" dirty="0" smtClean="0">
                <a:ln>
                  <a:noFill/>
                </a:ln>
                <a:solidFill>
                  <a:schemeClr val="tx1"/>
                </a:solidFill>
                <a:effectLst/>
                <a:uLnTx/>
                <a:uFillTx/>
                <a:latin typeface="+mn-lt"/>
                <a:ea typeface="+mn-ea"/>
                <a:cs typeface="+mn-cs"/>
              </a:rPr>
              <a:t>Salario</a:t>
            </a:r>
            <a:r>
              <a:rPr kumimoji="0" lang="es-ES_tradnl" sz="1200" i="1" u="none" strike="noStrike" kern="1200" cap="none" spc="0" normalizeH="0" noProof="0" dirty="0" smtClean="0">
                <a:ln>
                  <a:noFill/>
                </a:ln>
                <a:solidFill>
                  <a:schemeClr val="tx1"/>
                </a:solidFill>
                <a:effectLst/>
                <a:uLnTx/>
                <a:uFillTx/>
                <a:latin typeface="+mn-lt"/>
                <a:ea typeface="+mn-ea"/>
                <a:cs typeface="+mn-cs"/>
              </a:rPr>
              <a:t> diario: 1.480/30 días = 49,33€/día</a:t>
            </a:r>
          </a:p>
          <a:p>
            <a:r>
              <a:rPr kumimoji="0" lang="es-ES_tradnl" sz="1200" i="1" u="none" strike="noStrike" kern="1200" cap="none" spc="0" normalizeH="0" baseline="0" noProof="0" dirty="0" smtClean="0">
                <a:ln>
                  <a:noFill/>
                </a:ln>
                <a:solidFill>
                  <a:schemeClr val="tx1"/>
                </a:solidFill>
                <a:effectLst/>
                <a:uLnTx/>
                <a:uFillTx/>
                <a:latin typeface="+mn-lt"/>
                <a:ea typeface="+mn-ea"/>
                <a:cs typeface="+mn-cs"/>
              </a:rPr>
              <a:t>Indemnización= 49,33€/día X 20 días X 6 años = 5.919,60 €</a:t>
            </a:r>
          </a:p>
          <a:p>
            <a:r>
              <a:rPr lang="es-ES_tradnl" sz="1200" i="1" dirty="0" smtClean="0">
                <a:solidFill>
                  <a:schemeClr val="tx1"/>
                </a:solidFill>
              </a:rPr>
              <a:t>Límite de la indemnización: 49,33€/día  X 30 días X 12 meses =17.759€.</a:t>
            </a:r>
          </a:p>
          <a:p>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a:p>
            <a:r>
              <a:rPr lang="es-ES_tradnl" sz="1200" i="1" dirty="0" smtClean="0">
                <a:solidFill>
                  <a:schemeClr val="tx1"/>
                </a:solidFill>
              </a:rPr>
              <a:t>La indemnización no supera el límite. La trabajadora cobraría 5.919,60€ brutos</a:t>
            </a:r>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dirty="0"/>
          </a:p>
        </p:txBody>
      </p:sp>
      <p:sp>
        <p:nvSpPr>
          <p:cNvPr id="4" name="3 CuadroTexto"/>
          <p:cNvSpPr txBox="1"/>
          <p:nvPr/>
        </p:nvSpPr>
        <p:spPr>
          <a:xfrm>
            <a:off x="571472" y="571480"/>
            <a:ext cx="485778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MOVILIDAD  GEOGRÁFICA. Ejercicio 1</a:t>
            </a:r>
            <a:endParaRPr lang="es-ES_tradnl" dirty="0"/>
          </a:p>
        </p:txBody>
      </p:sp>
      <p:sp>
        <p:nvSpPr>
          <p:cNvPr id="5" name="2 Subtítulo"/>
          <p:cNvSpPr txBox="1">
            <a:spLocks/>
          </p:cNvSpPr>
          <p:nvPr/>
        </p:nvSpPr>
        <p:spPr>
          <a:xfrm>
            <a:off x="571472" y="1071546"/>
            <a:ext cx="8001056" cy="221457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lang="es-ES_tradnl" sz="1400" i="1" dirty="0" smtClean="0">
                <a:solidFill>
                  <a:schemeClr val="tx1"/>
                </a:solidFill>
              </a:rPr>
              <a:t>Nuestra amiga Marta nos comenta su caso: trabaja como administrativa en una Empresa de Trabajo Temporal, que tiene varios centros de trabajo en España. El puesto de trabajo en el que presta actualmente sus servicios está situado en Lugo. Con fecha 1/03/2011, la Empresa le comunica que debe trasladarse a Sevilla dentro de 3 meses. Ella está totalmente en desacuerdo. Tiene una antigüedad en la Empresa de 10 años, su salario mensual es de 1.500€ y genera al año dos pagas de 1.200€ cada una. Se pide:</a:t>
            </a:r>
          </a:p>
          <a:p>
            <a:r>
              <a:rPr kumimoji="0" lang="es-ES_tradnl" sz="1400" i="1" u="none" strike="noStrike" kern="1200" cap="none" spc="0" normalizeH="0" baseline="0" noProof="0" dirty="0" smtClean="0">
                <a:ln>
                  <a:noFill/>
                </a:ln>
                <a:solidFill>
                  <a:schemeClr val="tx1"/>
                </a:solidFill>
                <a:effectLst/>
                <a:uLnTx/>
                <a:uFillTx/>
                <a:latin typeface="+mn-lt"/>
                <a:ea typeface="+mn-ea"/>
                <a:cs typeface="+mn-cs"/>
              </a:rPr>
              <a:t>1)</a:t>
            </a:r>
            <a:r>
              <a:rPr kumimoji="0" lang="es-ES_tradnl" sz="1400" i="1" u="none" strike="noStrike" kern="1200" cap="none" spc="0" normalizeH="0" noProof="0" dirty="0" smtClean="0">
                <a:ln>
                  <a:noFill/>
                </a:ln>
                <a:solidFill>
                  <a:schemeClr val="tx1"/>
                </a:solidFill>
                <a:effectLst/>
                <a:uLnTx/>
                <a:uFillTx/>
                <a:latin typeface="+mn-lt"/>
                <a:ea typeface="+mn-ea"/>
                <a:cs typeface="+mn-cs"/>
              </a:rPr>
              <a:t> Asesorar a Marta: Si no está de acuerdo con el traslado ¿cómo debe actuar? ¿qué derechos tiene?</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2 Subtítulo"/>
          <p:cNvSpPr txBox="1">
            <a:spLocks/>
          </p:cNvSpPr>
          <p:nvPr/>
        </p:nvSpPr>
        <p:spPr>
          <a:xfrm>
            <a:off x="571472" y="3500438"/>
            <a:ext cx="8001056" cy="2643206"/>
          </a:xfrm>
          <a:prstGeom prst="rect">
            <a:avLst/>
          </a:prstGeom>
          <a:solidFill>
            <a:schemeClr val="accent1">
              <a:lumMod val="20000"/>
              <a:lumOff val="80000"/>
            </a:schemeClr>
          </a:solidFill>
        </p:spPr>
        <p:style>
          <a:lnRef idx="2">
            <a:schemeClr val="accent3"/>
          </a:lnRef>
          <a:fillRef idx="1">
            <a:schemeClr val="lt1"/>
          </a:fillRef>
          <a:effectRef idx="0">
            <a:schemeClr val="accent3"/>
          </a:effectRef>
          <a:fontRef idx="minor">
            <a:schemeClr val="dk1"/>
          </a:fontRef>
        </p:style>
        <p:txBody>
          <a:bodyPr vert="horz" lIns="182880" tIns="0">
            <a:noAutofit/>
          </a:bodyPr>
          <a:lstStyle/>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a:p>
            <a:pPr>
              <a:buFont typeface="Arial" pitchFamily="34" charset="0"/>
              <a:buChar char="•"/>
            </a:pPr>
            <a:r>
              <a:rPr lang="es-ES_tradnl" sz="1200" i="1" dirty="0" smtClean="0">
                <a:solidFill>
                  <a:schemeClr val="tx1"/>
                </a:solidFill>
              </a:rPr>
              <a:t> Puede recurrir al Juzgado de lo Social, pero debe incorporase al nuevo centro de trabajo y esperar la sentencia. Si el traslado fuese declarado injustificado, tendría la posibilidad de volver al centro de trabajo de origen.</a:t>
            </a:r>
          </a:p>
          <a:p>
            <a:pPr>
              <a:buFont typeface="Arial" pitchFamily="34" charset="0"/>
              <a:buChar char="•"/>
            </a:pPr>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a:p>
            <a:pPr>
              <a:buFont typeface="Arial" pitchFamily="34" charset="0"/>
              <a:buChar char="•"/>
            </a:pPr>
            <a:r>
              <a:rPr lang="es-ES_tradnl" sz="1200" i="1" dirty="0" smtClean="0">
                <a:solidFill>
                  <a:schemeClr val="tx1"/>
                </a:solidFill>
              </a:rPr>
              <a:t> Extinguir la relación laboral, con una indemnización de 20 días de salario por año de servicio, con el límite de 12 mensualidades; en este caso:</a:t>
            </a:r>
          </a:p>
          <a:p>
            <a:endParaRPr lang="es-ES_tradnl" sz="1200" i="1" dirty="0" smtClean="0">
              <a:solidFill>
                <a:schemeClr val="tx1"/>
              </a:solidFill>
            </a:endParaRPr>
          </a:p>
          <a:p>
            <a:r>
              <a:rPr kumimoji="0" lang="es-ES_tradnl" sz="1200" i="1" u="none" strike="noStrike" kern="1200" cap="none" spc="0" normalizeH="0" baseline="0" noProof="0" dirty="0" smtClean="0">
                <a:ln>
                  <a:noFill/>
                </a:ln>
                <a:solidFill>
                  <a:schemeClr val="tx1"/>
                </a:solidFill>
                <a:effectLst/>
                <a:uLnTx/>
                <a:uFillTx/>
                <a:latin typeface="+mn-lt"/>
                <a:ea typeface="+mn-ea"/>
                <a:cs typeface="+mn-cs"/>
              </a:rPr>
              <a:t>Salario</a:t>
            </a:r>
            <a:r>
              <a:rPr kumimoji="0" lang="es-ES_tradnl" sz="1200" i="1" u="none" strike="noStrike" kern="1200" cap="none" spc="0" normalizeH="0" noProof="0" dirty="0" smtClean="0">
                <a:ln>
                  <a:noFill/>
                </a:ln>
                <a:solidFill>
                  <a:schemeClr val="tx1"/>
                </a:solidFill>
                <a:effectLst/>
                <a:uLnTx/>
                <a:uFillTx/>
                <a:latin typeface="+mn-lt"/>
                <a:ea typeface="+mn-ea"/>
                <a:cs typeface="+mn-cs"/>
              </a:rPr>
              <a:t> diario: 1.500/30 días   +  (2*1200)/360 = 56,67€/día</a:t>
            </a:r>
          </a:p>
          <a:p>
            <a:r>
              <a:rPr kumimoji="0" lang="es-ES_tradnl" sz="1200" i="1" u="none" strike="noStrike" kern="1200" cap="none" spc="0" normalizeH="0" baseline="0" noProof="0" dirty="0" smtClean="0">
                <a:ln>
                  <a:noFill/>
                </a:ln>
                <a:solidFill>
                  <a:schemeClr val="tx1"/>
                </a:solidFill>
                <a:effectLst/>
                <a:uLnTx/>
                <a:uFillTx/>
                <a:latin typeface="+mn-lt"/>
                <a:ea typeface="+mn-ea"/>
                <a:cs typeface="+mn-cs"/>
              </a:rPr>
              <a:t>Indemnización= 56,67€/día X 20 días X 10 años = 11.333,33 €</a:t>
            </a:r>
          </a:p>
          <a:p>
            <a:r>
              <a:rPr lang="es-ES_tradnl" sz="1200" i="1" dirty="0" smtClean="0">
                <a:solidFill>
                  <a:schemeClr val="tx1"/>
                </a:solidFill>
              </a:rPr>
              <a:t>Límite de la indemnización: 56,67€/día  X 30 días X 12 meses =20.400€.</a:t>
            </a:r>
          </a:p>
          <a:p>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a:p>
            <a:r>
              <a:rPr lang="es-ES_tradnl" sz="1200" i="1" dirty="0" smtClean="0">
                <a:solidFill>
                  <a:schemeClr val="tx1"/>
                </a:solidFill>
              </a:rPr>
              <a:t>La indemnización no supera el límite. La trabajadora cobraría 11.333,33€ brutos</a:t>
            </a:r>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28596" y="345024"/>
            <a:ext cx="585791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RECORDAMOS  Movilidad funcional</a:t>
            </a:r>
            <a:endParaRPr lang="es-ES_tradnl" dirty="0"/>
          </a:p>
        </p:txBody>
      </p:sp>
      <p:sp>
        <p:nvSpPr>
          <p:cNvPr id="15" name="14 Igual que"/>
          <p:cNvSpPr/>
          <p:nvPr/>
        </p:nvSpPr>
        <p:spPr>
          <a:xfrm>
            <a:off x="3000364" y="2857496"/>
            <a:ext cx="571504" cy="35719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9" name="18 Igual que"/>
          <p:cNvSpPr/>
          <p:nvPr/>
        </p:nvSpPr>
        <p:spPr>
          <a:xfrm>
            <a:off x="5143504" y="2857496"/>
            <a:ext cx="571504" cy="35719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0" name="19 Igual que"/>
          <p:cNvSpPr/>
          <p:nvPr/>
        </p:nvSpPr>
        <p:spPr>
          <a:xfrm>
            <a:off x="7429520" y="2928934"/>
            <a:ext cx="571504" cy="35719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1" name="20 Igual que"/>
          <p:cNvSpPr/>
          <p:nvPr/>
        </p:nvSpPr>
        <p:spPr>
          <a:xfrm>
            <a:off x="3000364" y="3286124"/>
            <a:ext cx="571504" cy="357190"/>
          </a:xfrm>
          <a:prstGeom prst="mathEqual">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ES_tradnl">
              <a:solidFill>
                <a:schemeClr val="tx1"/>
              </a:solidFill>
            </a:endParaRPr>
          </a:p>
        </p:txBody>
      </p:sp>
      <p:sp>
        <p:nvSpPr>
          <p:cNvPr id="22" name="21 Igual que"/>
          <p:cNvSpPr/>
          <p:nvPr/>
        </p:nvSpPr>
        <p:spPr>
          <a:xfrm>
            <a:off x="5143504" y="3286124"/>
            <a:ext cx="571504" cy="357190"/>
          </a:xfrm>
          <a:prstGeom prst="mathEqual">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ES_tradnl">
              <a:solidFill>
                <a:schemeClr val="tx1"/>
              </a:solidFill>
            </a:endParaRPr>
          </a:p>
        </p:txBody>
      </p:sp>
      <p:sp>
        <p:nvSpPr>
          <p:cNvPr id="24" name="23 Flecha arriba"/>
          <p:cNvSpPr/>
          <p:nvPr/>
        </p:nvSpPr>
        <p:spPr>
          <a:xfrm>
            <a:off x="7500958" y="3357562"/>
            <a:ext cx="500066" cy="214314"/>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ES_tradnl"/>
          </a:p>
        </p:txBody>
      </p:sp>
      <p:sp>
        <p:nvSpPr>
          <p:cNvPr id="10" name="9 CuadroTexto"/>
          <p:cNvSpPr txBox="1"/>
          <p:nvPr/>
        </p:nvSpPr>
        <p:spPr>
          <a:xfrm>
            <a:off x="2500298" y="1879641"/>
            <a:ext cx="2071702" cy="97719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nSpc>
                <a:spcPct val="115000"/>
              </a:lnSpc>
              <a:defRPr/>
            </a:pPr>
            <a:r>
              <a:rPr lang="es-ES_tradnl" sz="1200" dirty="0" smtClean="0">
                <a:latin typeface="Calibri"/>
                <a:ea typeface="Calibri"/>
                <a:cs typeface="Times New Roman"/>
              </a:rPr>
              <a:t>NUEVAS FUNCIONES CORRESPONDIENTES A OTRO PUESTO DE TRABAJO DE </a:t>
            </a:r>
            <a:r>
              <a:rPr lang="es-ES_tradnl" sz="1400" b="1" dirty="0" smtClean="0">
                <a:latin typeface="Calibri"/>
                <a:ea typeface="Calibri"/>
                <a:cs typeface="Times New Roman"/>
              </a:rPr>
              <a:t>IGUAL CATEGORÍA</a:t>
            </a:r>
            <a:endParaRPr lang="es-ES_tradnl" sz="1200" b="1" dirty="0" smtClean="0">
              <a:latin typeface="Calibri"/>
              <a:ea typeface="Calibri"/>
              <a:cs typeface="Times New Roman"/>
            </a:endParaRPr>
          </a:p>
        </p:txBody>
      </p:sp>
      <p:sp>
        <p:nvSpPr>
          <p:cNvPr id="11" name="10 CuadroTexto"/>
          <p:cNvSpPr txBox="1"/>
          <p:nvPr/>
        </p:nvSpPr>
        <p:spPr>
          <a:xfrm>
            <a:off x="4572000" y="1880305"/>
            <a:ext cx="2071702" cy="97719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nSpc>
                <a:spcPct val="115000"/>
              </a:lnSpc>
              <a:spcAft>
                <a:spcPts val="0"/>
              </a:spcAft>
            </a:pPr>
            <a:r>
              <a:rPr lang="es-ES_tradnl" sz="1200" dirty="0" smtClean="0">
                <a:latin typeface="Calibri"/>
                <a:ea typeface="Calibri"/>
                <a:cs typeface="Times New Roman"/>
              </a:rPr>
              <a:t>NUEVAS FUNCIONES CORRESPONDIENTES A UNA </a:t>
            </a:r>
            <a:r>
              <a:rPr lang="es-ES_tradnl" sz="1200" b="1" dirty="0" smtClean="0">
                <a:latin typeface="Calibri"/>
                <a:ea typeface="Calibri"/>
                <a:cs typeface="Times New Roman"/>
              </a:rPr>
              <a:t>CATEGORÍA INFERIOR</a:t>
            </a:r>
          </a:p>
          <a:p>
            <a:pPr>
              <a:lnSpc>
                <a:spcPct val="115000"/>
              </a:lnSpc>
              <a:spcAft>
                <a:spcPts val="0"/>
              </a:spcAft>
            </a:pPr>
            <a:endParaRPr lang="es-ES_tradnl" sz="1400" b="1" dirty="0">
              <a:latin typeface="Calibri"/>
              <a:ea typeface="Calibri"/>
              <a:cs typeface="Times New Roman"/>
            </a:endParaRPr>
          </a:p>
        </p:txBody>
      </p:sp>
      <p:sp>
        <p:nvSpPr>
          <p:cNvPr id="13" name="12 CuadroTexto"/>
          <p:cNvSpPr txBox="1"/>
          <p:nvPr/>
        </p:nvSpPr>
        <p:spPr>
          <a:xfrm>
            <a:off x="6643702" y="1898003"/>
            <a:ext cx="2071702" cy="95949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nSpc>
                <a:spcPct val="115000"/>
              </a:lnSpc>
              <a:defRPr/>
            </a:pPr>
            <a:r>
              <a:rPr lang="es-ES_tradnl" sz="1200" dirty="0" smtClean="0">
                <a:latin typeface="Calibri"/>
                <a:ea typeface="Calibri"/>
                <a:cs typeface="Times New Roman"/>
              </a:rPr>
              <a:t>NUEVAS FUNCIONES CORRESPONDIENTES A UNA </a:t>
            </a:r>
            <a:r>
              <a:rPr lang="es-ES_tradnl" sz="1200" b="1" dirty="0" smtClean="0">
                <a:latin typeface="Calibri"/>
                <a:ea typeface="Calibri"/>
                <a:cs typeface="Times New Roman"/>
              </a:rPr>
              <a:t>CATEGORÍA SUPERIOR</a:t>
            </a:r>
          </a:p>
          <a:p>
            <a:pPr>
              <a:lnSpc>
                <a:spcPct val="115000"/>
              </a:lnSpc>
              <a:defRPr/>
            </a:pPr>
            <a:r>
              <a:rPr lang="es-ES_tradnl" sz="100" b="1" dirty="0" smtClean="0">
                <a:latin typeface="Calibri"/>
                <a:ea typeface="Calibri"/>
                <a:cs typeface="Times New Roman"/>
              </a:rPr>
              <a:t>..</a:t>
            </a:r>
          </a:p>
          <a:p>
            <a:pPr>
              <a:lnSpc>
                <a:spcPct val="115000"/>
              </a:lnSpc>
              <a:defRPr/>
            </a:pPr>
            <a:r>
              <a:rPr lang="es-ES_tradnl" sz="100" b="1" dirty="0" smtClean="0">
                <a:latin typeface="Calibri"/>
                <a:ea typeface="Calibri"/>
                <a:cs typeface="Times New Roman"/>
              </a:rPr>
              <a:t>ç</a:t>
            </a:r>
          </a:p>
          <a:p>
            <a:pPr>
              <a:lnSpc>
                <a:spcPct val="115000"/>
              </a:lnSpc>
              <a:defRPr/>
            </a:pPr>
            <a:endParaRPr lang="es-ES_tradnl" sz="1100" b="1" dirty="0" smtClean="0">
              <a:latin typeface="Calibri"/>
              <a:ea typeface="Calibri"/>
              <a:cs typeface="Times New Roman"/>
            </a:endParaRPr>
          </a:p>
        </p:txBody>
      </p:sp>
      <p:sp>
        <p:nvSpPr>
          <p:cNvPr id="14" name="13 CuadroTexto"/>
          <p:cNvSpPr txBox="1"/>
          <p:nvPr/>
        </p:nvSpPr>
        <p:spPr>
          <a:xfrm>
            <a:off x="2500298" y="785794"/>
            <a:ext cx="2071702" cy="104797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ct val="115000"/>
              </a:lnSpc>
              <a:defRPr/>
            </a:pPr>
            <a:r>
              <a:rPr lang="es-ES_tradnl" dirty="0" smtClean="0">
                <a:latin typeface="Calibri"/>
                <a:ea typeface="Calibri"/>
                <a:cs typeface="Times New Roman"/>
              </a:rPr>
              <a:t>MOVILIDAD HORIZONTAL</a:t>
            </a:r>
          </a:p>
          <a:p>
            <a:pPr>
              <a:lnSpc>
                <a:spcPct val="115000"/>
              </a:lnSpc>
              <a:defRPr/>
            </a:pPr>
            <a:endParaRPr lang="es-ES_tradnl" b="1" dirty="0" smtClean="0">
              <a:latin typeface="Calibri"/>
              <a:ea typeface="Calibri"/>
              <a:cs typeface="Times New Roman"/>
            </a:endParaRPr>
          </a:p>
        </p:txBody>
      </p:sp>
      <p:sp>
        <p:nvSpPr>
          <p:cNvPr id="16" name="15 CuadroTexto"/>
          <p:cNvSpPr txBox="1"/>
          <p:nvPr/>
        </p:nvSpPr>
        <p:spPr>
          <a:xfrm>
            <a:off x="4572000" y="785794"/>
            <a:ext cx="2071702" cy="104797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ct val="115000"/>
              </a:lnSpc>
              <a:defRPr/>
            </a:pPr>
            <a:r>
              <a:rPr lang="es-ES_tradnl" dirty="0" smtClean="0">
                <a:latin typeface="Calibri"/>
                <a:ea typeface="Calibri"/>
                <a:cs typeface="Times New Roman"/>
              </a:rPr>
              <a:t>MOVILIDAD VERTICAL DESCENDENTE</a:t>
            </a:r>
            <a:endParaRPr lang="es-ES_tradnl" b="1" dirty="0" smtClean="0">
              <a:latin typeface="Calibri"/>
              <a:ea typeface="Calibri"/>
              <a:cs typeface="Times New Roman"/>
            </a:endParaRPr>
          </a:p>
        </p:txBody>
      </p:sp>
      <p:sp>
        <p:nvSpPr>
          <p:cNvPr id="17" name="16 CuadroTexto"/>
          <p:cNvSpPr txBox="1"/>
          <p:nvPr/>
        </p:nvSpPr>
        <p:spPr>
          <a:xfrm>
            <a:off x="6643702" y="785794"/>
            <a:ext cx="2071702" cy="102925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ct val="115000"/>
              </a:lnSpc>
              <a:defRPr/>
            </a:pPr>
            <a:r>
              <a:rPr lang="es-ES_tradnl" dirty="0" smtClean="0">
                <a:latin typeface="Calibri"/>
                <a:ea typeface="Calibri"/>
                <a:cs typeface="Times New Roman"/>
              </a:rPr>
              <a:t>MODIVILIDAD</a:t>
            </a:r>
          </a:p>
          <a:p>
            <a:pPr>
              <a:lnSpc>
                <a:spcPct val="115000"/>
              </a:lnSpc>
              <a:defRPr/>
            </a:pPr>
            <a:r>
              <a:rPr lang="es-ES_tradnl" dirty="0" smtClean="0">
                <a:latin typeface="Calibri"/>
                <a:ea typeface="Calibri"/>
                <a:cs typeface="Times New Roman"/>
              </a:rPr>
              <a:t>VERTICAL ASCENDENTE</a:t>
            </a:r>
            <a:endParaRPr lang="es-ES_tradnl" b="1" dirty="0" smtClean="0">
              <a:latin typeface="Calibri"/>
              <a:ea typeface="Calibri"/>
              <a:cs typeface="Times New Roman"/>
            </a:endParaRPr>
          </a:p>
        </p:txBody>
      </p:sp>
      <p:sp>
        <p:nvSpPr>
          <p:cNvPr id="18" name="17 CuadroTexto"/>
          <p:cNvSpPr txBox="1"/>
          <p:nvPr/>
        </p:nvSpPr>
        <p:spPr>
          <a:xfrm>
            <a:off x="428596" y="1857364"/>
            <a:ext cx="2071702" cy="104797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latin typeface="Calibri"/>
                <a:ea typeface="Calibri"/>
                <a:cs typeface="Times New Roman"/>
              </a:rPr>
              <a:t>DEFINICIÓN</a:t>
            </a:r>
          </a:p>
          <a:p>
            <a:pPr>
              <a:lnSpc>
                <a:spcPct val="115000"/>
              </a:lnSpc>
              <a:defRPr/>
            </a:pPr>
            <a:endParaRPr lang="es-ES_tradnl" dirty="0" smtClean="0">
              <a:latin typeface="Calibri"/>
              <a:ea typeface="Calibri"/>
              <a:cs typeface="Times New Roman"/>
            </a:endParaRPr>
          </a:p>
          <a:p>
            <a:pPr>
              <a:lnSpc>
                <a:spcPct val="115000"/>
              </a:lnSpc>
              <a:defRPr/>
            </a:pPr>
            <a:endParaRPr lang="es-ES_tradnl" b="1" dirty="0" smtClean="0">
              <a:latin typeface="Calibri"/>
              <a:ea typeface="Calibri"/>
              <a:cs typeface="Times New Roman"/>
            </a:endParaRPr>
          </a:p>
        </p:txBody>
      </p:sp>
      <p:sp>
        <p:nvSpPr>
          <p:cNvPr id="23" name="22 CuadroTexto"/>
          <p:cNvSpPr txBox="1"/>
          <p:nvPr/>
        </p:nvSpPr>
        <p:spPr>
          <a:xfrm>
            <a:off x="428596" y="2822527"/>
            <a:ext cx="2071702" cy="39215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CATEGORÍA</a:t>
            </a:r>
          </a:p>
        </p:txBody>
      </p:sp>
      <p:sp>
        <p:nvSpPr>
          <p:cNvPr id="25" name="24 CuadroTexto"/>
          <p:cNvSpPr txBox="1"/>
          <p:nvPr/>
        </p:nvSpPr>
        <p:spPr>
          <a:xfrm>
            <a:off x="428596" y="3214686"/>
            <a:ext cx="2071702" cy="39215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SALARIO</a:t>
            </a:r>
          </a:p>
        </p:txBody>
      </p:sp>
      <p:sp>
        <p:nvSpPr>
          <p:cNvPr id="26" name="25 CuadroTexto"/>
          <p:cNvSpPr txBox="1"/>
          <p:nvPr/>
        </p:nvSpPr>
        <p:spPr>
          <a:xfrm>
            <a:off x="428596" y="3705546"/>
            <a:ext cx="2071702" cy="136652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CONDICIONES para la </a:t>
            </a:r>
            <a:r>
              <a:rPr lang="es-ES_tradnl" dirty="0" err="1" smtClean="0">
                <a:solidFill>
                  <a:schemeClr val="lt1"/>
                </a:solidFill>
                <a:latin typeface="Calibri"/>
                <a:ea typeface="Calibri"/>
                <a:cs typeface="Times New Roman"/>
              </a:rPr>
              <a:t>Mov</a:t>
            </a:r>
            <a:r>
              <a:rPr lang="es-ES_tradnl" dirty="0" smtClean="0">
                <a:solidFill>
                  <a:schemeClr val="lt1"/>
                </a:solidFill>
                <a:latin typeface="Calibri"/>
                <a:ea typeface="Calibri"/>
                <a:cs typeface="Times New Roman"/>
              </a:rPr>
              <a:t>. Funcional</a:t>
            </a:r>
          </a:p>
          <a:p>
            <a:pPr>
              <a:lnSpc>
                <a:spcPct val="115000"/>
              </a:lnSpc>
              <a:defRPr/>
            </a:pPr>
            <a:endParaRPr lang="es-ES_tradnl" dirty="0" smtClean="0">
              <a:solidFill>
                <a:schemeClr val="lt1"/>
              </a:solidFill>
              <a:latin typeface="Calibri"/>
              <a:ea typeface="Calibri"/>
              <a:cs typeface="Times New Roman"/>
            </a:endParaRPr>
          </a:p>
          <a:p>
            <a:pPr>
              <a:lnSpc>
                <a:spcPct val="115000"/>
              </a:lnSpc>
              <a:defRPr/>
            </a:pPr>
            <a:endParaRPr lang="es-ES_tradnl" dirty="0" smtClean="0">
              <a:solidFill>
                <a:schemeClr val="lt1"/>
              </a:solidFill>
              <a:latin typeface="Calibri"/>
              <a:ea typeface="Calibri"/>
              <a:cs typeface="Times New Roman"/>
            </a:endParaRPr>
          </a:p>
        </p:txBody>
      </p:sp>
      <p:sp>
        <p:nvSpPr>
          <p:cNvPr id="27" name="26 CuadroTexto"/>
          <p:cNvSpPr txBox="1"/>
          <p:nvPr/>
        </p:nvSpPr>
        <p:spPr>
          <a:xfrm>
            <a:off x="428596" y="5429264"/>
            <a:ext cx="2071702" cy="136652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¿Derecho a la extinción del contrato con INDEMNIZACIÓN?</a:t>
            </a:r>
          </a:p>
        </p:txBody>
      </p:sp>
      <p:sp>
        <p:nvSpPr>
          <p:cNvPr id="28" name="27 CuadroTexto"/>
          <p:cNvSpPr txBox="1"/>
          <p:nvPr/>
        </p:nvSpPr>
        <p:spPr>
          <a:xfrm>
            <a:off x="2571736" y="3643314"/>
            <a:ext cx="1857388" cy="140192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lnSpc>
                <a:spcPct val="115000"/>
              </a:lnSpc>
              <a:spcAft>
                <a:spcPts val="0"/>
              </a:spcAft>
            </a:pPr>
            <a:endParaRPr lang="es-ES_tradnl" sz="1200" dirty="0" smtClean="0">
              <a:latin typeface="Calibri"/>
              <a:ea typeface="Calibri"/>
              <a:cs typeface="Times New Roman"/>
            </a:endParaRPr>
          </a:p>
          <a:p>
            <a:pPr algn="ctr">
              <a:lnSpc>
                <a:spcPct val="115000"/>
              </a:lnSpc>
              <a:spcAft>
                <a:spcPts val="0"/>
              </a:spcAft>
            </a:pPr>
            <a:r>
              <a:rPr lang="es-ES_tradnl" sz="1200" dirty="0" smtClean="0">
                <a:latin typeface="Calibri"/>
                <a:ea typeface="Calibri"/>
                <a:cs typeface="Times New Roman"/>
              </a:rPr>
              <a:t>TITULACIÓN requerida para el desarrollo de las nuevas funciones</a:t>
            </a:r>
          </a:p>
          <a:p>
            <a:pPr>
              <a:lnSpc>
                <a:spcPct val="115000"/>
              </a:lnSpc>
              <a:defRPr/>
            </a:pPr>
            <a:endParaRPr lang="es-ES_tradnl" sz="1400" b="1" dirty="0" smtClean="0">
              <a:latin typeface="Calibri"/>
              <a:ea typeface="Calibri"/>
              <a:cs typeface="Times New Roman"/>
            </a:endParaRPr>
          </a:p>
          <a:p>
            <a:pPr>
              <a:lnSpc>
                <a:spcPct val="115000"/>
              </a:lnSpc>
              <a:defRPr/>
            </a:pPr>
            <a:endParaRPr lang="es-ES_tradnl" sz="1200" b="1" dirty="0" smtClean="0">
              <a:latin typeface="Calibri"/>
              <a:ea typeface="Calibri"/>
              <a:cs typeface="Times New Roman"/>
            </a:endParaRPr>
          </a:p>
        </p:txBody>
      </p:sp>
      <p:sp>
        <p:nvSpPr>
          <p:cNvPr id="29" name="28 CuadroTexto"/>
          <p:cNvSpPr txBox="1"/>
          <p:nvPr/>
        </p:nvSpPr>
        <p:spPr>
          <a:xfrm>
            <a:off x="4500562" y="3643315"/>
            <a:ext cx="2143140" cy="179126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nSpc>
                <a:spcPct val="115000"/>
              </a:lnSpc>
              <a:spcAft>
                <a:spcPts val="0"/>
              </a:spcAft>
            </a:pPr>
            <a:r>
              <a:rPr lang="es-ES_tradnl" sz="1200" dirty="0" smtClean="0">
                <a:latin typeface="Calibri"/>
                <a:ea typeface="Calibri"/>
                <a:cs typeface="Times New Roman"/>
              </a:rPr>
              <a:t>1) Por el tiempo imprescindible</a:t>
            </a:r>
          </a:p>
          <a:p>
            <a:pPr>
              <a:lnSpc>
                <a:spcPct val="115000"/>
              </a:lnSpc>
              <a:spcAft>
                <a:spcPts val="0"/>
              </a:spcAft>
            </a:pPr>
            <a:r>
              <a:rPr lang="es-ES_tradnl" sz="1200" dirty="0" smtClean="0">
                <a:latin typeface="Calibri"/>
                <a:ea typeface="Calibri"/>
                <a:cs typeface="Times New Roman"/>
              </a:rPr>
              <a:t>2) Motivos técnico-organizativos</a:t>
            </a:r>
          </a:p>
          <a:p>
            <a:pPr>
              <a:lnSpc>
                <a:spcPct val="115000"/>
              </a:lnSpc>
              <a:spcAft>
                <a:spcPts val="0"/>
              </a:spcAft>
            </a:pPr>
            <a:r>
              <a:rPr lang="es-ES_tradnl" sz="1200" dirty="0" smtClean="0">
                <a:latin typeface="Calibri"/>
                <a:ea typeface="Calibri"/>
                <a:cs typeface="Times New Roman"/>
              </a:rPr>
              <a:t>3)Motivos URGENTES E IMPREVISIBLES</a:t>
            </a:r>
          </a:p>
          <a:p>
            <a:pPr>
              <a:lnSpc>
                <a:spcPct val="115000"/>
              </a:lnSpc>
              <a:spcAft>
                <a:spcPts val="0"/>
              </a:spcAft>
            </a:pPr>
            <a:r>
              <a:rPr lang="es-ES_tradnl" sz="1200" dirty="0" smtClean="0">
                <a:latin typeface="Calibri"/>
                <a:ea typeface="Calibri"/>
                <a:cs typeface="Times New Roman"/>
              </a:rPr>
              <a:t>4) Información a los representantes de los trabajadores</a:t>
            </a:r>
            <a:endParaRPr lang="es-ES_tradnl" sz="1200" b="1" dirty="0" smtClean="0">
              <a:latin typeface="Calibri"/>
              <a:ea typeface="Calibri"/>
              <a:cs typeface="Times New Roman"/>
            </a:endParaRPr>
          </a:p>
        </p:txBody>
      </p:sp>
      <p:sp>
        <p:nvSpPr>
          <p:cNvPr id="30" name="29 CuadroTexto"/>
          <p:cNvSpPr txBox="1"/>
          <p:nvPr/>
        </p:nvSpPr>
        <p:spPr>
          <a:xfrm>
            <a:off x="6715140" y="3643314"/>
            <a:ext cx="2000264" cy="195053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nSpc>
                <a:spcPct val="115000"/>
              </a:lnSpc>
              <a:defRPr/>
            </a:pPr>
            <a:r>
              <a:rPr lang="es-ES_tradnl" sz="1400" dirty="0" smtClean="0">
                <a:latin typeface="Calibri"/>
                <a:ea typeface="Calibri"/>
                <a:cs typeface="Times New Roman"/>
              </a:rPr>
              <a:t>-Motivos técnico-organizativos</a:t>
            </a:r>
          </a:p>
          <a:p>
            <a:pPr>
              <a:lnSpc>
                <a:spcPct val="115000"/>
              </a:lnSpc>
              <a:defRPr/>
            </a:pPr>
            <a:endParaRPr lang="es-ES_tradnl" sz="1400" dirty="0" smtClean="0">
              <a:latin typeface="Calibri"/>
              <a:ea typeface="Calibri"/>
              <a:cs typeface="Times New Roman"/>
            </a:endParaRPr>
          </a:p>
          <a:p>
            <a:pPr lvl="0">
              <a:lnSpc>
                <a:spcPct val="115000"/>
              </a:lnSpc>
              <a:defRPr/>
            </a:pPr>
            <a:r>
              <a:rPr lang="es-ES_tradnl" sz="1050" dirty="0" smtClean="0">
                <a:latin typeface="Calibri"/>
                <a:ea typeface="Calibri"/>
                <a:cs typeface="Times New Roman"/>
              </a:rPr>
              <a:t>* </a:t>
            </a:r>
            <a:r>
              <a:rPr lang="es-ES_tradnl" sz="1050" dirty="0" smtClean="0">
                <a:solidFill>
                  <a:schemeClr val="tx1"/>
                </a:solidFill>
              </a:rPr>
              <a:t>Si se mantiene más de 6 meses en un año, ó mas de 8 meses en 2 años: DERECHO A RECLAMAR EL ASCENSO Y EL SALARIO CORRESPONDIENTE.</a:t>
            </a:r>
            <a:endParaRPr lang="es-ES_tradnl" sz="1400" dirty="0" smtClean="0">
              <a:latin typeface="Calibri"/>
              <a:ea typeface="Calibri"/>
              <a:cs typeface="Times New Roman"/>
            </a:endParaRPr>
          </a:p>
        </p:txBody>
      </p:sp>
      <p:sp>
        <p:nvSpPr>
          <p:cNvPr id="31" name="30 CuadroTexto"/>
          <p:cNvSpPr txBox="1"/>
          <p:nvPr/>
        </p:nvSpPr>
        <p:spPr>
          <a:xfrm>
            <a:off x="2571736" y="5785791"/>
            <a:ext cx="1857388" cy="10125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lnSpc>
                <a:spcPct val="115000"/>
              </a:lnSpc>
              <a:spcAft>
                <a:spcPts val="0"/>
              </a:spcAft>
            </a:pPr>
            <a:r>
              <a:rPr lang="es-ES_tradnl" sz="1600" b="1" dirty="0" smtClean="0">
                <a:latin typeface="Calibri"/>
                <a:ea typeface="Calibri"/>
                <a:cs typeface="Times New Roman"/>
              </a:rPr>
              <a:t>NO</a:t>
            </a:r>
            <a:r>
              <a:rPr lang="es-ES_tradnl" sz="1200" b="1" dirty="0" smtClean="0">
                <a:latin typeface="Calibri"/>
                <a:ea typeface="Calibri"/>
                <a:cs typeface="Times New Roman"/>
              </a:rPr>
              <a:t>, </a:t>
            </a:r>
            <a:r>
              <a:rPr lang="es-ES_tradnl" sz="1200" dirty="0" smtClean="0">
                <a:latin typeface="Calibri"/>
                <a:ea typeface="Calibri"/>
                <a:cs typeface="Times New Roman"/>
              </a:rPr>
              <a:t>podríamos pedir la baja voluntaria en la Empresa pero sin indemnización alguna</a:t>
            </a:r>
            <a:endParaRPr lang="es-ES_tradnl" sz="1200" b="1" dirty="0" smtClean="0">
              <a:latin typeface="Calibri"/>
              <a:ea typeface="Calibri"/>
              <a:cs typeface="Times New Roman"/>
            </a:endParaRPr>
          </a:p>
        </p:txBody>
      </p:sp>
      <p:sp>
        <p:nvSpPr>
          <p:cNvPr id="32" name="31 CuadroTexto"/>
          <p:cNvSpPr txBox="1"/>
          <p:nvPr/>
        </p:nvSpPr>
        <p:spPr>
          <a:xfrm>
            <a:off x="4643438" y="5786454"/>
            <a:ext cx="1857388" cy="10125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lnSpc>
                <a:spcPct val="115000"/>
              </a:lnSpc>
              <a:spcAft>
                <a:spcPts val="0"/>
              </a:spcAft>
            </a:pPr>
            <a:r>
              <a:rPr lang="es-ES_tradnl" sz="1600" b="1" dirty="0" smtClean="0">
                <a:latin typeface="Calibri"/>
                <a:ea typeface="Calibri"/>
                <a:cs typeface="Times New Roman"/>
              </a:rPr>
              <a:t>NO</a:t>
            </a:r>
            <a:r>
              <a:rPr lang="es-ES_tradnl" sz="1200" b="1" dirty="0" smtClean="0">
                <a:latin typeface="Calibri"/>
                <a:ea typeface="Calibri"/>
                <a:cs typeface="Times New Roman"/>
              </a:rPr>
              <a:t>, </a:t>
            </a:r>
            <a:r>
              <a:rPr lang="es-ES_tradnl" sz="1200" dirty="0" smtClean="0">
                <a:latin typeface="Calibri"/>
                <a:ea typeface="Calibri"/>
                <a:cs typeface="Times New Roman"/>
              </a:rPr>
              <a:t>podríamos pedir la baja voluntaria en la Empresa pero sin indemnización alguna</a:t>
            </a:r>
            <a:endParaRPr lang="es-ES_tradnl" sz="1200" b="1" dirty="0" smtClean="0">
              <a:latin typeface="Calibri"/>
              <a:ea typeface="Calibri"/>
              <a:cs typeface="Times New Roman"/>
            </a:endParaRPr>
          </a:p>
        </p:txBody>
      </p:sp>
      <p:sp>
        <p:nvSpPr>
          <p:cNvPr id="33" name="32 CuadroTexto"/>
          <p:cNvSpPr txBox="1"/>
          <p:nvPr/>
        </p:nvSpPr>
        <p:spPr>
          <a:xfrm>
            <a:off x="6786578" y="5786454"/>
            <a:ext cx="1857388" cy="10125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lnSpc>
                <a:spcPct val="115000"/>
              </a:lnSpc>
              <a:spcAft>
                <a:spcPts val="0"/>
              </a:spcAft>
            </a:pPr>
            <a:r>
              <a:rPr lang="es-ES_tradnl" sz="1600" b="1" dirty="0" smtClean="0">
                <a:latin typeface="Calibri"/>
                <a:ea typeface="Calibri"/>
                <a:cs typeface="Times New Roman"/>
              </a:rPr>
              <a:t>NO</a:t>
            </a:r>
            <a:r>
              <a:rPr lang="es-ES_tradnl" sz="1200" b="1" dirty="0" smtClean="0">
                <a:latin typeface="Calibri"/>
                <a:ea typeface="Calibri"/>
                <a:cs typeface="Times New Roman"/>
              </a:rPr>
              <a:t>, </a:t>
            </a:r>
            <a:r>
              <a:rPr lang="es-ES_tradnl" sz="1200" dirty="0" smtClean="0">
                <a:latin typeface="Calibri"/>
                <a:ea typeface="Calibri"/>
                <a:cs typeface="Times New Roman"/>
              </a:rPr>
              <a:t>podríamos pedir la baja voluntaria en la Empresa pero sin indemnización alguna</a:t>
            </a:r>
            <a:endParaRPr lang="es-ES_tradnl" sz="1200" b="1" dirty="0" smtClean="0">
              <a:latin typeface="Calibri"/>
              <a:ea typeface="Calibri"/>
              <a:cs typeface="Times New Roman"/>
            </a:endParaRPr>
          </a:p>
        </p:txBody>
      </p:sp>
      <p:sp>
        <p:nvSpPr>
          <p:cNvPr id="34" name="33 CuadroTexto"/>
          <p:cNvSpPr txBox="1"/>
          <p:nvPr/>
        </p:nvSpPr>
        <p:spPr>
          <a:xfrm>
            <a:off x="357158" y="785794"/>
            <a:ext cx="2071702" cy="941796"/>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nSpc>
                <a:spcPct val="115000"/>
              </a:lnSpc>
              <a:defRPr/>
            </a:pPr>
            <a:r>
              <a:rPr lang="es-ES_tradnl" sz="1200" dirty="0" smtClean="0">
                <a:latin typeface="Calibri"/>
                <a:ea typeface="Calibri"/>
                <a:cs typeface="Times New Roman"/>
              </a:rPr>
              <a:t>Se asignan funciones diferentes a las asignadas inicialmente  en el momento de la contratación </a:t>
            </a:r>
            <a:endParaRPr lang="es-ES_tradnl" sz="1600" b="1" dirty="0" smtClean="0">
              <a:latin typeface="Calibri"/>
              <a:ea typeface="Calibri"/>
              <a:cs typeface="Times New Roman"/>
            </a:endParaRPr>
          </a:p>
        </p:txBody>
      </p:sp>
      <p:sp>
        <p:nvSpPr>
          <p:cNvPr id="35" name="34 Estrella de 5 puntas"/>
          <p:cNvSpPr/>
          <p:nvPr/>
        </p:nvSpPr>
        <p:spPr>
          <a:xfrm>
            <a:off x="2143108" y="1428736"/>
            <a:ext cx="428628" cy="42862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6" name="35 CuadroTexto"/>
          <p:cNvSpPr txBox="1"/>
          <p:nvPr/>
        </p:nvSpPr>
        <p:spPr>
          <a:xfrm>
            <a:off x="2643174" y="1571612"/>
            <a:ext cx="1062046" cy="30469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nSpc>
                <a:spcPct val="115000"/>
              </a:lnSpc>
              <a:defRPr/>
            </a:pPr>
            <a:r>
              <a:rPr lang="es-ES_tradnl" sz="1200" dirty="0" smtClean="0">
                <a:latin typeface="Calibri"/>
                <a:ea typeface="Calibri"/>
                <a:cs typeface="Times New Roman"/>
              </a:rPr>
              <a:t>Este contrato</a:t>
            </a:r>
            <a:endParaRPr lang="es-ES_tradnl" sz="1600" b="1" dirty="0" smtClean="0">
              <a:latin typeface="Calibri"/>
              <a:ea typeface="Calibri"/>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heckerboard(across)">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checkerboard(across)">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1" nodeType="click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ppt_x"/>
                                          </p:val>
                                        </p:tav>
                                        <p:tav tm="100000">
                                          <p:val>
                                            <p:strVal val="#ppt_x"/>
                                          </p:val>
                                        </p:tav>
                                      </p:tavLst>
                                    </p:anim>
                                    <p:anim calcmode="lin" valueType="num">
                                      <p:cBhvr additive="base">
                                        <p:cTn id="2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0" nodeType="clickEffect">
                                  <p:stCondLst>
                                    <p:cond delay="0"/>
                                  </p:stCondLst>
                                  <p:childTnLst>
                                    <p:anim calcmode="lin" valueType="num">
                                      <p:cBhvr additive="base">
                                        <p:cTn id="28" dur="500"/>
                                        <p:tgtEl>
                                          <p:spTgt spid="35"/>
                                        </p:tgtEl>
                                        <p:attrNameLst>
                                          <p:attrName>ppt_x</p:attrName>
                                        </p:attrNameLst>
                                      </p:cBhvr>
                                      <p:tavLst>
                                        <p:tav tm="0">
                                          <p:val>
                                            <p:strVal val="ppt_x"/>
                                          </p:val>
                                        </p:tav>
                                        <p:tav tm="100000">
                                          <p:val>
                                            <p:strVal val="ppt_x"/>
                                          </p:val>
                                        </p:tav>
                                      </p:tavLst>
                                    </p:anim>
                                    <p:anim calcmode="lin" valueType="num">
                                      <p:cBhvr additive="base">
                                        <p:cTn id="29" dur="500"/>
                                        <p:tgtEl>
                                          <p:spTgt spid="35"/>
                                        </p:tgtEl>
                                        <p:attrNameLst>
                                          <p:attrName>ppt_y</p:attrName>
                                        </p:attrNameLst>
                                      </p:cBhvr>
                                      <p:tavLst>
                                        <p:tav tm="0">
                                          <p:val>
                                            <p:strVal val="ppt_y"/>
                                          </p:val>
                                        </p:tav>
                                        <p:tav tm="100000">
                                          <p:val>
                                            <p:strVal val="1+ppt_h/2"/>
                                          </p:val>
                                        </p:tav>
                                      </p:tavLst>
                                    </p:anim>
                                    <p:set>
                                      <p:cBhvr>
                                        <p:cTn id="30" dur="1" fill="hold">
                                          <p:stCondLst>
                                            <p:cond delay="499"/>
                                          </p:stCondLst>
                                        </p:cTn>
                                        <p:tgtEl>
                                          <p:spTgt spid="35"/>
                                        </p:tgtEl>
                                        <p:attrNameLst>
                                          <p:attrName>style.visibility</p:attrName>
                                        </p:attrNameLst>
                                      </p:cBhvr>
                                      <p:to>
                                        <p:strVal val="hidden"/>
                                      </p:to>
                                    </p:set>
                                  </p:childTnLst>
                                </p:cTn>
                              </p:par>
                              <p:par>
                                <p:cTn id="31" presetID="2" presetClass="exit" presetSubtype="4" fill="hold" grpId="2" nodeType="withEffect">
                                  <p:stCondLst>
                                    <p:cond delay="0"/>
                                  </p:stCondLst>
                                  <p:childTnLst>
                                    <p:anim calcmode="lin" valueType="num">
                                      <p:cBhvr additive="base">
                                        <p:cTn id="32" dur="500"/>
                                        <p:tgtEl>
                                          <p:spTgt spid="36"/>
                                        </p:tgtEl>
                                        <p:attrNameLst>
                                          <p:attrName>ppt_x</p:attrName>
                                        </p:attrNameLst>
                                      </p:cBhvr>
                                      <p:tavLst>
                                        <p:tav tm="0">
                                          <p:val>
                                            <p:strVal val="ppt_x"/>
                                          </p:val>
                                        </p:tav>
                                        <p:tav tm="100000">
                                          <p:val>
                                            <p:strVal val="ppt_x"/>
                                          </p:val>
                                        </p:tav>
                                      </p:tavLst>
                                    </p:anim>
                                    <p:anim calcmode="lin" valueType="num">
                                      <p:cBhvr additive="base">
                                        <p:cTn id="33" dur="500"/>
                                        <p:tgtEl>
                                          <p:spTgt spid="36"/>
                                        </p:tgtEl>
                                        <p:attrNameLst>
                                          <p:attrName>ppt_y</p:attrName>
                                        </p:attrNameLst>
                                      </p:cBhvr>
                                      <p:tavLst>
                                        <p:tav tm="0">
                                          <p:val>
                                            <p:strVal val="ppt_y"/>
                                          </p:val>
                                        </p:tav>
                                        <p:tav tm="100000">
                                          <p:val>
                                            <p:strVal val="1+ppt_h/2"/>
                                          </p:val>
                                        </p:tav>
                                      </p:tavLst>
                                    </p:anim>
                                    <p:set>
                                      <p:cBhvr>
                                        <p:cTn id="34" dur="1" fill="hold">
                                          <p:stCondLst>
                                            <p:cond delay="499"/>
                                          </p:stCondLst>
                                        </p:cTn>
                                        <p:tgtEl>
                                          <p:spTgt spid="3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blinds(horizontal)">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blinds(horizontal)">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blinds(horizontal)">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fill="hold"/>
                                        <p:tgtEl>
                                          <p:spTgt spid="23"/>
                                        </p:tgtEl>
                                        <p:attrNameLst>
                                          <p:attrName>ppt_x</p:attrName>
                                        </p:attrNameLst>
                                      </p:cBhvr>
                                      <p:tavLst>
                                        <p:tav tm="0">
                                          <p:val>
                                            <p:strVal val="#ppt_x"/>
                                          </p:val>
                                        </p:tav>
                                        <p:tav tm="100000">
                                          <p:val>
                                            <p:strVal val="#ppt_x"/>
                                          </p:val>
                                        </p:tav>
                                      </p:tavLst>
                                    </p:anim>
                                    <p:anim calcmode="lin" valueType="num">
                                      <p:cBhvr additive="base">
                                        <p:cTn id="7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4" presetClass="entr" presetSubtype="0" fill="hold" grpId="0" nodeType="clickEffect">
                                  <p:stCondLst>
                                    <p:cond delay="0"/>
                                  </p:stCondLst>
                                  <p:childTnLst>
                                    <p:set>
                                      <p:cBhvr>
                                        <p:cTn id="79" dur="1" fill="hold">
                                          <p:stCondLst>
                                            <p:cond delay="0"/>
                                          </p:stCondLst>
                                        </p:cTn>
                                        <p:tgtEl>
                                          <p:spTgt spid="15"/>
                                        </p:tgtEl>
                                        <p:attrNameLst>
                                          <p:attrName>style.visibility</p:attrName>
                                        </p:attrNameLst>
                                      </p:cBhvr>
                                      <p:to>
                                        <p:strVal val="visible"/>
                                      </p:to>
                                    </p:set>
                                    <p:anim to="" calcmode="lin" valueType="num">
                                      <p:cBhvr>
                                        <p:cTn id="80" dur="1" fill="hold"/>
                                        <p:tgtEl>
                                          <p:spTgt spid="15"/>
                                        </p:tgtEl>
                                        <p:attrNameLst>
                                          <p:attrName/>
                                        </p:attrNameLst>
                                      </p:cBhvr>
                                    </p:anim>
                                  </p:childTnLst>
                                </p:cTn>
                              </p:par>
                              <p:par>
                                <p:cTn id="81" presetID="24" presetClass="entr" presetSubtype="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to="" calcmode="lin" valueType="num">
                                      <p:cBhvr>
                                        <p:cTn id="83" dur="1" fill="hold"/>
                                        <p:tgtEl>
                                          <p:spTgt spid="19"/>
                                        </p:tgtEl>
                                        <p:attrNameLst>
                                          <p:attrName/>
                                        </p:attrNameLst>
                                      </p:cBhvr>
                                    </p:anim>
                                  </p:childTnLst>
                                </p:cTn>
                              </p:par>
                              <p:par>
                                <p:cTn id="84" presetID="24" presetClass="entr" presetSubtype="0" fill="hold" grpId="0" nodeType="withEffect">
                                  <p:stCondLst>
                                    <p:cond delay="0"/>
                                  </p:stCondLst>
                                  <p:childTnLst>
                                    <p:set>
                                      <p:cBhvr>
                                        <p:cTn id="85" dur="1" fill="hold">
                                          <p:stCondLst>
                                            <p:cond delay="0"/>
                                          </p:stCondLst>
                                        </p:cTn>
                                        <p:tgtEl>
                                          <p:spTgt spid="20"/>
                                        </p:tgtEl>
                                        <p:attrNameLst>
                                          <p:attrName>style.visibility</p:attrName>
                                        </p:attrNameLst>
                                      </p:cBhvr>
                                      <p:to>
                                        <p:strVal val="visible"/>
                                      </p:to>
                                    </p:set>
                                    <p:anim to="" calcmode="lin" valueType="num">
                                      <p:cBhvr>
                                        <p:cTn id="86" dur="1" fill="hold"/>
                                        <p:tgtEl>
                                          <p:spTgt spid="20"/>
                                        </p:tgtEl>
                                        <p:attrNameLst>
                                          <p:attrName/>
                                        </p:attrNameLst>
                                      </p:cBhvr>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4" presetClass="entr" presetSubtype="0" fill="hold" grpId="0" nodeType="clickEffect">
                                  <p:stCondLst>
                                    <p:cond delay="0"/>
                                  </p:stCondLst>
                                  <p:childTnLst>
                                    <p:set>
                                      <p:cBhvr>
                                        <p:cTn id="96" dur="1" fill="hold">
                                          <p:stCondLst>
                                            <p:cond delay="0"/>
                                          </p:stCondLst>
                                        </p:cTn>
                                        <p:tgtEl>
                                          <p:spTgt spid="21"/>
                                        </p:tgtEl>
                                        <p:attrNameLst>
                                          <p:attrName>style.visibility</p:attrName>
                                        </p:attrNameLst>
                                      </p:cBhvr>
                                      <p:to>
                                        <p:strVal val="visible"/>
                                      </p:to>
                                    </p:set>
                                    <p:anim to="" calcmode="lin" valueType="num">
                                      <p:cBhvr>
                                        <p:cTn id="97" dur="1" fill="hold"/>
                                        <p:tgtEl>
                                          <p:spTgt spid="21"/>
                                        </p:tgtEl>
                                        <p:attrNameLst>
                                          <p:attrName/>
                                        </p:attrNameLst>
                                      </p:cBhvr>
                                    </p:anim>
                                  </p:childTnLst>
                                </p:cTn>
                              </p:par>
                              <p:par>
                                <p:cTn id="98" presetID="24" presetClass="entr" presetSubtype="0"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 to="" calcmode="lin" valueType="num">
                                      <p:cBhvr>
                                        <p:cTn id="100" dur="1" fill="hold"/>
                                        <p:tgtEl>
                                          <p:spTgt spid="22"/>
                                        </p:tgtEl>
                                        <p:attrNameLst>
                                          <p:attrName/>
                                        </p:attrNameLst>
                                      </p:cBhvr>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500" fill="hold"/>
                                        <p:tgtEl>
                                          <p:spTgt spid="24"/>
                                        </p:tgtEl>
                                        <p:attrNameLst>
                                          <p:attrName>ppt_x</p:attrName>
                                        </p:attrNameLst>
                                      </p:cBhvr>
                                      <p:tavLst>
                                        <p:tav tm="0">
                                          <p:val>
                                            <p:strVal val="#ppt_x"/>
                                          </p:val>
                                        </p:tav>
                                        <p:tav tm="100000">
                                          <p:val>
                                            <p:strVal val="#ppt_x"/>
                                          </p:val>
                                        </p:tav>
                                      </p:tavLst>
                                    </p:anim>
                                    <p:anim calcmode="lin" valueType="num">
                                      <p:cBhvr additive="base">
                                        <p:cTn id="10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500" fill="hold"/>
                                        <p:tgtEl>
                                          <p:spTgt spid="26"/>
                                        </p:tgtEl>
                                        <p:attrNameLst>
                                          <p:attrName>ppt_x</p:attrName>
                                        </p:attrNameLst>
                                      </p:cBhvr>
                                      <p:tavLst>
                                        <p:tav tm="0">
                                          <p:val>
                                            <p:strVal val="#ppt_x"/>
                                          </p:val>
                                        </p:tav>
                                        <p:tav tm="100000">
                                          <p:val>
                                            <p:strVal val="#ppt_x"/>
                                          </p:val>
                                        </p:tav>
                                      </p:tavLst>
                                    </p:anim>
                                    <p:anim calcmode="lin" valueType="num">
                                      <p:cBhvr additive="base">
                                        <p:cTn id="1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blinds(horizont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9"/>
                                        </p:tgtEl>
                                        <p:attrNameLst>
                                          <p:attrName>style.visibility</p:attrName>
                                        </p:attrNameLst>
                                      </p:cBhvr>
                                      <p:to>
                                        <p:strVal val="visible"/>
                                      </p:to>
                                    </p:set>
                                    <p:animEffect transition="in" filter="blinds(horizontal)">
                                      <p:cBhvr>
                                        <p:cTn id="122" dur="500"/>
                                        <p:tgtEl>
                                          <p:spTgt spid="29"/>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blinds(horizontal)">
                                      <p:cBhvr>
                                        <p:cTn id="127" dur="500"/>
                                        <p:tgtEl>
                                          <p:spTgt spid="30"/>
                                        </p:tgtEl>
                                      </p:cBhvr>
                                    </p:animEffec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500" fill="hold"/>
                                        <p:tgtEl>
                                          <p:spTgt spid="27"/>
                                        </p:tgtEl>
                                        <p:attrNameLst>
                                          <p:attrName>ppt_x</p:attrName>
                                        </p:attrNameLst>
                                      </p:cBhvr>
                                      <p:tavLst>
                                        <p:tav tm="0">
                                          <p:val>
                                            <p:strVal val="#ppt_x"/>
                                          </p:val>
                                        </p:tav>
                                        <p:tav tm="100000">
                                          <p:val>
                                            <p:strVal val="#ppt_x"/>
                                          </p:val>
                                        </p:tav>
                                      </p:tavLst>
                                    </p:anim>
                                    <p:anim calcmode="lin" valueType="num">
                                      <p:cBhvr additive="base">
                                        <p:cTn id="13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4" presetClass="entr" presetSubtype="0" fill="hold" grpId="0" nodeType="clickEffect">
                                  <p:stCondLst>
                                    <p:cond delay="0"/>
                                  </p:stCondLst>
                                  <p:childTnLst>
                                    <p:set>
                                      <p:cBhvr>
                                        <p:cTn id="137" dur="1" fill="hold">
                                          <p:stCondLst>
                                            <p:cond delay="0"/>
                                          </p:stCondLst>
                                        </p:cTn>
                                        <p:tgtEl>
                                          <p:spTgt spid="31"/>
                                        </p:tgtEl>
                                        <p:attrNameLst>
                                          <p:attrName>style.visibility</p:attrName>
                                        </p:attrNameLst>
                                      </p:cBhvr>
                                      <p:to>
                                        <p:strVal val="visible"/>
                                      </p:to>
                                    </p:set>
                                    <p:anim to="" calcmode="lin" valueType="num">
                                      <p:cBhvr>
                                        <p:cTn id="138" dur="1" fill="hold"/>
                                        <p:tgtEl>
                                          <p:spTgt spid="31"/>
                                        </p:tgtEl>
                                        <p:attrNameLst>
                                          <p:attrName/>
                                        </p:attrNameLst>
                                      </p:cBhvr>
                                    </p:anim>
                                  </p:childTnLst>
                                </p:cTn>
                              </p:par>
                              <p:par>
                                <p:cTn id="139" presetID="24" presetClass="entr" presetSubtype="0" fill="hold" grpId="0" nodeType="withEffect">
                                  <p:stCondLst>
                                    <p:cond delay="0"/>
                                  </p:stCondLst>
                                  <p:childTnLst>
                                    <p:set>
                                      <p:cBhvr>
                                        <p:cTn id="140" dur="1" fill="hold">
                                          <p:stCondLst>
                                            <p:cond delay="0"/>
                                          </p:stCondLst>
                                        </p:cTn>
                                        <p:tgtEl>
                                          <p:spTgt spid="32"/>
                                        </p:tgtEl>
                                        <p:attrNameLst>
                                          <p:attrName>style.visibility</p:attrName>
                                        </p:attrNameLst>
                                      </p:cBhvr>
                                      <p:to>
                                        <p:strVal val="visible"/>
                                      </p:to>
                                    </p:set>
                                    <p:anim to="" calcmode="lin" valueType="num">
                                      <p:cBhvr>
                                        <p:cTn id="141" dur="1" fill="hold"/>
                                        <p:tgtEl>
                                          <p:spTgt spid="32"/>
                                        </p:tgtEl>
                                        <p:attrNameLst>
                                          <p:attrName/>
                                        </p:attrNameLst>
                                      </p:cBhvr>
                                    </p:anim>
                                  </p:childTnLst>
                                </p:cTn>
                              </p:par>
                              <p:par>
                                <p:cTn id="142" presetID="24" presetClass="entr" presetSubtype="0" fill="hold" grpId="0" nodeType="withEffect">
                                  <p:stCondLst>
                                    <p:cond delay="0"/>
                                  </p:stCondLst>
                                  <p:childTnLst>
                                    <p:set>
                                      <p:cBhvr>
                                        <p:cTn id="143" dur="1" fill="hold">
                                          <p:stCondLst>
                                            <p:cond delay="0"/>
                                          </p:stCondLst>
                                        </p:cTn>
                                        <p:tgtEl>
                                          <p:spTgt spid="33"/>
                                        </p:tgtEl>
                                        <p:attrNameLst>
                                          <p:attrName>style.visibility</p:attrName>
                                        </p:attrNameLst>
                                      </p:cBhvr>
                                      <p:to>
                                        <p:strVal val="visible"/>
                                      </p:to>
                                    </p:set>
                                    <p:anim to="" calcmode="lin" valueType="num">
                                      <p:cBhvr>
                                        <p:cTn id="144" dur="1" fill="hold"/>
                                        <p:tgtEl>
                                          <p:spTgt spid="3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21" grpId="0" animBg="1"/>
      <p:bldP spid="22" grpId="0" animBg="1"/>
      <p:bldP spid="24" grpId="0" animBg="1"/>
      <p:bldP spid="10" grpId="0" animBg="1"/>
      <p:bldP spid="11" grpId="0" animBg="1"/>
      <p:bldP spid="13" grpId="0" animBg="1"/>
      <p:bldP spid="14" grpId="0" animBg="1"/>
      <p:bldP spid="16" grpId="0" animBg="1"/>
      <p:bldP spid="17" grpId="0" animBg="1"/>
      <p:bldP spid="18"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5" grpId="1" animBg="1"/>
      <p:bldP spid="36" grpId="0" animBg="1"/>
      <p:bldP spid="36" grpId="1" animBg="1"/>
      <p:bldP spid="36"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28596" y="345024"/>
            <a:ext cx="585791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RECORDAMOS  Movilidad geográfica</a:t>
            </a:r>
            <a:endParaRPr lang="es-ES_tradnl" dirty="0"/>
          </a:p>
        </p:txBody>
      </p:sp>
      <p:sp>
        <p:nvSpPr>
          <p:cNvPr id="15" name="14 Igual que"/>
          <p:cNvSpPr/>
          <p:nvPr/>
        </p:nvSpPr>
        <p:spPr>
          <a:xfrm>
            <a:off x="3643306" y="2857496"/>
            <a:ext cx="571504" cy="35719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0" name="19 Igual que"/>
          <p:cNvSpPr/>
          <p:nvPr/>
        </p:nvSpPr>
        <p:spPr>
          <a:xfrm>
            <a:off x="7000892" y="2928934"/>
            <a:ext cx="571504" cy="35719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4" name="13 CuadroTexto"/>
          <p:cNvSpPr txBox="1"/>
          <p:nvPr/>
        </p:nvSpPr>
        <p:spPr>
          <a:xfrm>
            <a:off x="2571736" y="785794"/>
            <a:ext cx="2857520" cy="7294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ct val="115000"/>
              </a:lnSpc>
              <a:defRPr/>
            </a:pPr>
            <a:r>
              <a:rPr lang="es-ES_tradnl" dirty="0" smtClean="0">
                <a:latin typeface="Calibri"/>
                <a:ea typeface="Calibri"/>
                <a:cs typeface="Times New Roman"/>
              </a:rPr>
              <a:t>DESPLAZAMIENTO</a:t>
            </a:r>
          </a:p>
          <a:p>
            <a:pPr>
              <a:lnSpc>
                <a:spcPct val="115000"/>
              </a:lnSpc>
              <a:defRPr/>
            </a:pPr>
            <a:endParaRPr lang="es-ES_tradnl" b="1" dirty="0" smtClean="0">
              <a:latin typeface="Calibri"/>
              <a:ea typeface="Calibri"/>
              <a:cs typeface="Times New Roman"/>
            </a:endParaRPr>
          </a:p>
        </p:txBody>
      </p:sp>
      <p:sp>
        <p:nvSpPr>
          <p:cNvPr id="16" name="15 CuadroTexto"/>
          <p:cNvSpPr txBox="1"/>
          <p:nvPr/>
        </p:nvSpPr>
        <p:spPr>
          <a:xfrm>
            <a:off x="5786446" y="785794"/>
            <a:ext cx="2786082" cy="71438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ct val="115000"/>
              </a:lnSpc>
              <a:defRPr/>
            </a:pPr>
            <a:r>
              <a:rPr lang="es-ES_tradnl" dirty="0" smtClean="0">
                <a:latin typeface="Calibri"/>
                <a:ea typeface="Calibri"/>
                <a:cs typeface="Times New Roman"/>
              </a:rPr>
              <a:t>TRASLADO</a:t>
            </a:r>
          </a:p>
          <a:p>
            <a:pPr>
              <a:lnSpc>
                <a:spcPct val="115000"/>
              </a:lnSpc>
              <a:defRPr/>
            </a:pPr>
            <a:endParaRPr lang="es-ES_tradnl" sz="700" dirty="0" smtClean="0">
              <a:latin typeface="Calibri"/>
              <a:ea typeface="Calibri"/>
              <a:cs typeface="Times New Roman"/>
            </a:endParaRPr>
          </a:p>
          <a:p>
            <a:pPr>
              <a:lnSpc>
                <a:spcPct val="115000"/>
              </a:lnSpc>
              <a:defRPr/>
            </a:pPr>
            <a:endParaRPr lang="es-ES_tradnl" sz="1050" b="1" dirty="0" smtClean="0">
              <a:latin typeface="Calibri"/>
              <a:ea typeface="Calibri"/>
              <a:cs typeface="Times New Roman"/>
            </a:endParaRPr>
          </a:p>
        </p:txBody>
      </p:sp>
      <p:sp>
        <p:nvSpPr>
          <p:cNvPr id="18" name="17 CuadroTexto"/>
          <p:cNvSpPr txBox="1"/>
          <p:nvPr/>
        </p:nvSpPr>
        <p:spPr>
          <a:xfrm>
            <a:off x="428596" y="2143116"/>
            <a:ext cx="2071702" cy="7294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latin typeface="Calibri"/>
                <a:ea typeface="Calibri"/>
                <a:cs typeface="Times New Roman"/>
              </a:rPr>
              <a:t>DIFERENCIA</a:t>
            </a:r>
          </a:p>
          <a:p>
            <a:pPr>
              <a:lnSpc>
                <a:spcPct val="115000"/>
              </a:lnSpc>
              <a:defRPr/>
            </a:pPr>
            <a:endParaRPr lang="es-ES_tradnl" b="1" dirty="0" smtClean="0">
              <a:latin typeface="Calibri"/>
              <a:ea typeface="Calibri"/>
              <a:cs typeface="Times New Roman"/>
            </a:endParaRPr>
          </a:p>
        </p:txBody>
      </p:sp>
      <p:sp>
        <p:nvSpPr>
          <p:cNvPr id="23" name="22 CuadroTexto"/>
          <p:cNvSpPr txBox="1"/>
          <p:nvPr/>
        </p:nvSpPr>
        <p:spPr>
          <a:xfrm>
            <a:off x="428596" y="2822527"/>
            <a:ext cx="2071702" cy="39215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err="1" smtClean="0">
                <a:solidFill>
                  <a:schemeClr val="lt1"/>
                </a:solidFill>
                <a:latin typeface="Calibri"/>
                <a:ea typeface="Calibri"/>
                <a:cs typeface="Times New Roman"/>
              </a:rPr>
              <a:t>Categoria</a:t>
            </a:r>
            <a:r>
              <a:rPr lang="es-ES_tradnl" dirty="0" smtClean="0">
                <a:solidFill>
                  <a:schemeClr val="lt1"/>
                </a:solidFill>
                <a:latin typeface="Calibri"/>
                <a:ea typeface="Calibri"/>
                <a:cs typeface="Times New Roman"/>
              </a:rPr>
              <a:t>, salario</a:t>
            </a:r>
          </a:p>
        </p:txBody>
      </p:sp>
      <p:sp>
        <p:nvSpPr>
          <p:cNvPr id="26" name="25 CuadroTexto"/>
          <p:cNvSpPr txBox="1"/>
          <p:nvPr/>
        </p:nvSpPr>
        <p:spPr>
          <a:xfrm>
            <a:off x="428596" y="4342644"/>
            <a:ext cx="2071702" cy="7294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GASTOS MOVILIDAD</a:t>
            </a:r>
          </a:p>
          <a:p>
            <a:pPr>
              <a:lnSpc>
                <a:spcPct val="115000"/>
              </a:lnSpc>
              <a:defRPr/>
            </a:pPr>
            <a:endParaRPr lang="es-ES_tradnl" dirty="0" smtClean="0">
              <a:solidFill>
                <a:schemeClr val="lt1"/>
              </a:solidFill>
              <a:latin typeface="Calibri"/>
              <a:ea typeface="Calibri"/>
              <a:cs typeface="Times New Roman"/>
            </a:endParaRPr>
          </a:p>
        </p:txBody>
      </p:sp>
      <p:sp>
        <p:nvSpPr>
          <p:cNvPr id="27" name="26 CuadroTexto"/>
          <p:cNvSpPr txBox="1"/>
          <p:nvPr/>
        </p:nvSpPr>
        <p:spPr>
          <a:xfrm>
            <a:off x="428596" y="5214950"/>
            <a:ext cx="2071702" cy="136652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¿Derecho a la extinción del contrato con INDEMNIZACIÓN?</a:t>
            </a:r>
          </a:p>
        </p:txBody>
      </p:sp>
      <p:sp>
        <p:nvSpPr>
          <p:cNvPr id="28" name="27 CuadroTexto"/>
          <p:cNvSpPr txBox="1"/>
          <p:nvPr/>
        </p:nvSpPr>
        <p:spPr>
          <a:xfrm>
            <a:off x="2571736" y="4360341"/>
            <a:ext cx="2786082" cy="7294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lnSpc>
                <a:spcPct val="115000"/>
              </a:lnSpc>
              <a:spcAft>
                <a:spcPts val="0"/>
              </a:spcAft>
            </a:pPr>
            <a:r>
              <a:rPr lang="es-ES_tradnl" dirty="0" smtClean="0">
                <a:latin typeface="Calibri"/>
                <a:ea typeface="Calibri"/>
                <a:cs typeface="Times New Roman"/>
              </a:rPr>
              <a:t>Asumidos por la EMPRESA</a:t>
            </a:r>
            <a:endParaRPr lang="es-ES_tradnl" sz="1600" b="1" dirty="0" smtClean="0">
              <a:latin typeface="Calibri"/>
              <a:ea typeface="Calibri"/>
              <a:cs typeface="Times New Roman"/>
            </a:endParaRPr>
          </a:p>
          <a:p>
            <a:pPr>
              <a:lnSpc>
                <a:spcPct val="115000"/>
              </a:lnSpc>
              <a:defRPr/>
            </a:pPr>
            <a:endParaRPr lang="es-ES_tradnl" b="1" dirty="0" smtClean="0">
              <a:latin typeface="Calibri"/>
              <a:ea typeface="Calibri"/>
              <a:cs typeface="Times New Roman"/>
            </a:endParaRPr>
          </a:p>
        </p:txBody>
      </p:sp>
      <p:sp>
        <p:nvSpPr>
          <p:cNvPr id="31" name="30 CuadroTexto"/>
          <p:cNvSpPr txBox="1"/>
          <p:nvPr/>
        </p:nvSpPr>
        <p:spPr>
          <a:xfrm>
            <a:off x="2571736" y="5785791"/>
            <a:ext cx="2714644" cy="8002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lnSpc>
                <a:spcPct val="115000"/>
              </a:lnSpc>
              <a:spcAft>
                <a:spcPts val="0"/>
              </a:spcAft>
            </a:pPr>
            <a:r>
              <a:rPr lang="es-ES_tradnl" sz="1600" b="1" dirty="0" smtClean="0">
                <a:latin typeface="Calibri"/>
                <a:ea typeface="Calibri"/>
                <a:cs typeface="Times New Roman"/>
              </a:rPr>
              <a:t>NO</a:t>
            </a:r>
            <a:r>
              <a:rPr lang="es-ES_tradnl" sz="1200" b="1" dirty="0" smtClean="0">
                <a:latin typeface="Calibri"/>
                <a:ea typeface="Calibri"/>
                <a:cs typeface="Times New Roman"/>
              </a:rPr>
              <a:t>, </a:t>
            </a:r>
            <a:r>
              <a:rPr lang="es-ES_tradnl" sz="1200" dirty="0" smtClean="0">
                <a:latin typeface="Calibri"/>
                <a:ea typeface="Calibri"/>
                <a:cs typeface="Times New Roman"/>
              </a:rPr>
              <a:t>podríamos pedir la baja voluntaria en la Empresa pero sin indemnización alguna</a:t>
            </a:r>
            <a:endParaRPr lang="es-ES_tradnl" sz="1200" b="1" dirty="0" smtClean="0">
              <a:latin typeface="Calibri"/>
              <a:ea typeface="Calibri"/>
              <a:cs typeface="Times New Roman"/>
            </a:endParaRPr>
          </a:p>
        </p:txBody>
      </p:sp>
      <p:sp>
        <p:nvSpPr>
          <p:cNvPr id="33" name="32 CuadroTexto"/>
          <p:cNvSpPr txBox="1"/>
          <p:nvPr/>
        </p:nvSpPr>
        <p:spPr>
          <a:xfrm>
            <a:off x="5929322" y="5786454"/>
            <a:ext cx="2714644" cy="9417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lnSpc>
                <a:spcPct val="115000"/>
              </a:lnSpc>
              <a:spcAft>
                <a:spcPts val="0"/>
              </a:spcAft>
            </a:pPr>
            <a:r>
              <a:rPr lang="es-ES_tradnl" sz="2400" b="1" dirty="0" smtClean="0">
                <a:latin typeface="Calibri"/>
                <a:ea typeface="Calibri"/>
                <a:cs typeface="Times New Roman"/>
              </a:rPr>
              <a:t>SI</a:t>
            </a:r>
            <a:r>
              <a:rPr lang="es-ES_tradnl" b="1" dirty="0" smtClean="0">
                <a:latin typeface="Calibri"/>
                <a:ea typeface="Calibri"/>
                <a:cs typeface="Times New Roman"/>
              </a:rPr>
              <a:t>, </a:t>
            </a:r>
            <a:r>
              <a:rPr lang="es-ES_tradnl" sz="1200" b="1" dirty="0" smtClean="0">
                <a:latin typeface="Calibri"/>
                <a:ea typeface="Calibri"/>
                <a:cs typeface="Times New Roman"/>
              </a:rPr>
              <a:t>20 días por año de servicio con el límite de 12 mensualidades</a:t>
            </a:r>
          </a:p>
          <a:p>
            <a:pPr algn="ctr">
              <a:lnSpc>
                <a:spcPct val="115000"/>
              </a:lnSpc>
              <a:spcAft>
                <a:spcPts val="0"/>
              </a:spcAft>
            </a:pPr>
            <a:endParaRPr lang="es-ES_tradnl" sz="1200" b="1" dirty="0" smtClean="0">
              <a:latin typeface="Calibri"/>
              <a:ea typeface="Calibri"/>
              <a:cs typeface="Times New Roman"/>
            </a:endParaRPr>
          </a:p>
        </p:txBody>
      </p:sp>
      <p:sp>
        <p:nvSpPr>
          <p:cNvPr id="34" name="33 CuadroTexto"/>
          <p:cNvSpPr txBox="1"/>
          <p:nvPr/>
        </p:nvSpPr>
        <p:spPr>
          <a:xfrm>
            <a:off x="428596" y="785794"/>
            <a:ext cx="2071702" cy="135223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nSpc>
                <a:spcPct val="115000"/>
              </a:lnSpc>
              <a:defRPr/>
            </a:pPr>
            <a:r>
              <a:rPr lang="es-ES_tradnl" sz="1200" b="1" dirty="0" smtClean="0">
                <a:solidFill>
                  <a:schemeClr val="tx1"/>
                </a:solidFill>
              </a:rPr>
              <a:t>Dentro de la misma Empresa</a:t>
            </a:r>
            <a:r>
              <a:rPr lang="es-ES_tradnl" sz="1100" dirty="0" smtClean="0">
                <a:solidFill>
                  <a:schemeClr val="tx1"/>
                </a:solidFill>
              </a:rPr>
              <a:t>, </a:t>
            </a:r>
          </a:p>
          <a:p>
            <a:pPr>
              <a:lnSpc>
                <a:spcPct val="115000"/>
              </a:lnSpc>
              <a:defRPr/>
            </a:pPr>
            <a:r>
              <a:rPr lang="es-ES_tradnl" sz="1200" b="1" dirty="0" smtClean="0">
                <a:solidFill>
                  <a:schemeClr val="tx1"/>
                </a:solidFill>
              </a:rPr>
              <a:t>a otro centro de trabajo </a:t>
            </a:r>
          </a:p>
          <a:p>
            <a:pPr>
              <a:lnSpc>
                <a:spcPct val="115000"/>
              </a:lnSpc>
              <a:defRPr/>
            </a:pPr>
            <a:r>
              <a:rPr lang="es-ES_tradnl" sz="1200" b="1" dirty="0" smtClean="0">
                <a:solidFill>
                  <a:schemeClr val="tx1"/>
                </a:solidFill>
              </a:rPr>
              <a:t>con cambio de domicilio.</a:t>
            </a:r>
            <a:endParaRPr lang="es-ES_tradnl" sz="1600" b="1" dirty="0" smtClean="0">
              <a:solidFill>
                <a:schemeClr val="tx1"/>
              </a:solidFill>
              <a:latin typeface="Calibri"/>
              <a:ea typeface="Calibri"/>
              <a:cs typeface="Times New Roman"/>
            </a:endParaRPr>
          </a:p>
        </p:txBody>
      </p:sp>
      <p:sp>
        <p:nvSpPr>
          <p:cNvPr id="35" name="34 Estrella de 5 puntas"/>
          <p:cNvSpPr/>
          <p:nvPr/>
        </p:nvSpPr>
        <p:spPr>
          <a:xfrm>
            <a:off x="6572264" y="214290"/>
            <a:ext cx="428628" cy="42862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6" name="35 CuadroTexto"/>
          <p:cNvSpPr txBox="1"/>
          <p:nvPr/>
        </p:nvSpPr>
        <p:spPr>
          <a:xfrm>
            <a:off x="7215206" y="357166"/>
            <a:ext cx="1062046" cy="30469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nSpc>
                <a:spcPct val="115000"/>
              </a:lnSpc>
              <a:defRPr/>
            </a:pPr>
            <a:r>
              <a:rPr lang="es-ES_tradnl" sz="1200" dirty="0" smtClean="0">
                <a:latin typeface="Calibri"/>
                <a:ea typeface="Calibri"/>
                <a:cs typeface="Times New Roman"/>
              </a:rPr>
              <a:t>Este contrato</a:t>
            </a:r>
            <a:endParaRPr lang="es-ES_tradnl" sz="1600" b="1" dirty="0" smtClean="0">
              <a:latin typeface="Calibri"/>
              <a:ea typeface="Calibri"/>
              <a:cs typeface="Times New Roman"/>
            </a:endParaRPr>
          </a:p>
        </p:txBody>
      </p:sp>
      <p:sp>
        <p:nvSpPr>
          <p:cNvPr id="37" name="36 Elipse"/>
          <p:cNvSpPr/>
          <p:nvPr/>
        </p:nvSpPr>
        <p:spPr>
          <a:xfrm>
            <a:off x="3000364" y="1857364"/>
            <a:ext cx="1857388" cy="857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Temporal</a:t>
            </a:r>
            <a:endParaRPr lang="es-ES_tradnl" dirty="0"/>
          </a:p>
        </p:txBody>
      </p:sp>
      <p:sp>
        <p:nvSpPr>
          <p:cNvPr id="38" name="37 Elipse"/>
          <p:cNvSpPr/>
          <p:nvPr/>
        </p:nvSpPr>
        <p:spPr>
          <a:xfrm>
            <a:off x="6215074" y="1571612"/>
            <a:ext cx="1857388" cy="857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t>Definitivo</a:t>
            </a:r>
            <a:endParaRPr lang="es-ES_tradnl" dirty="0"/>
          </a:p>
        </p:txBody>
      </p:sp>
      <p:sp>
        <p:nvSpPr>
          <p:cNvPr id="39" name="38 CuadroTexto"/>
          <p:cNvSpPr txBox="1"/>
          <p:nvPr/>
        </p:nvSpPr>
        <p:spPr>
          <a:xfrm>
            <a:off x="428596" y="3251155"/>
            <a:ext cx="2071702" cy="39215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PREAVISO</a:t>
            </a:r>
          </a:p>
        </p:txBody>
      </p:sp>
      <p:sp>
        <p:nvSpPr>
          <p:cNvPr id="40" name="39 CuadroTexto"/>
          <p:cNvSpPr txBox="1"/>
          <p:nvPr/>
        </p:nvSpPr>
        <p:spPr>
          <a:xfrm>
            <a:off x="5857884" y="3286125"/>
            <a:ext cx="2714644" cy="34009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lnSpc>
                <a:spcPct val="115000"/>
              </a:lnSpc>
              <a:spcAft>
                <a:spcPts val="0"/>
              </a:spcAft>
            </a:pPr>
            <a:r>
              <a:rPr lang="es-ES_tradnl" sz="1400" b="1" dirty="0" smtClean="0">
                <a:latin typeface="Calibri"/>
                <a:ea typeface="Calibri"/>
                <a:cs typeface="Times New Roman"/>
              </a:rPr>
              <a:t>MIN. 30 DÍAS</a:t>
            </a:r>
          </a:p>
        </p:txBody>
      </p:sp>
      <p:sp>
        <p:nvSpPr>
          <p:cNvPr id="41" name="40 CuadroTexto"/>
          <p:cNvSpPr txBox="1"/>
          <p:nvPr/>
        </p:nvSpPr>
        <p:spPr>
          <a:xfrm>
            <a:off x="2571736" y="3286124"/>
            <a:ext cx="2786082" cy="34009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lnSpc>
                <a:spcPct val="115000"/>
              </a:lnSpc>
              <a:spcAft>
                <a:spcPts val="0"/>
              </a:spcAft>
            </a:pPr>
            <a:r>
              <a:rPr lang="es-ES_tradnl" sz="1400" b="1" dirty="0" smtClean="0">
                <a:latin typeface="Calibri"/>
                <a:ea typeface="Calibri"/>
                <a:cs typeface="Times New Roman"/>
              </a:rPr>
              <a:t>MIN. 5 DÍAS </a:t>
            </a:r>
            <a:r>
              <a:rPr lang="es-ES_tradnl" sz="1400" dirty="0" smtClean="0">
                <a:latin typeface="Calibri"/>
                <a:ea typeface="Calibri"/>
                <a:cs typeface="Times New Roman"/>
              </a:rPr>
              <a:t>(si duración</a:t>
            </a:r>
            <a:r>
              <a:rPr lang="es-ES_tradnl" sz="1400" b="1" dirty="0" smtClean="0">
                <a:latin typeface="Calibri"/>
                <a:ea typeface="Calibri"/>
                <a:cs typeface="Times New Roman"/>
              </a:rPr>
              <a:t>&gt;3meses)</a:t>
            </a:r>
          </a:p>
        </p:txBody>
      </p:sp>
      <p:sp>
        <p:nvSpPr>
          <p:cNvPr id="42" name="41 Rectángulo"/>
          <p:cNvSpPr/>
          <p:nvPr/>
        </p:nvSpPr>
        <p:spPr>
          <a:xfrm>
            <a:off x="5786446" y="2500306"/>
            <a:ext cx="2857520" cy="357190"/>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ctr">
              <a:buClr>
                <a:schemeClr val="accent1"/>
              </a:buClr>
              <a:buSzPct val="80000"/>
            </a:pPr>
            <a:r>
              <a:rPr lang="es-ES_tradnl" sz="1050" b="1" dirty="0" smtClean="0">
                <a:solidFill>
                  <a:schemeClr val="tx1"/>
                </a:solidFill>
              </a:rPr>
              <a:t>SUPERIOR A 12 MESES            en un período de 3 años</a:t>
            </a:r>
            <a:endParaRPr lang="es-ES_tradnl" sz="1050" b="1" dirty="0">
              <a:solidFill>
                <a:schemeClr val="tx1"/>
              </a:solidFill>
            </a:endParaRPr>
          </a:p>
        </p:txBody>
      </p:sp>
      <p:sp>
        <p:nvSpPr>
          <p:cNvPr id="43" name="42 CuadroTexto"/>
          <p:cNvSpPr txBox="1"/>
          <p:nvPr/>
        </p:nvSpPr>
        <p:spPr>
          <a:xfrm>
            <a:off x="5857884" y="4271206"/>
            <a:ext cx="2786082" cy="83561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lnSpc>
                <a:spcPct val="115000"/>
              </a:lnSpc>
              <a:spcAft>
                <a:spcPts val="0"/>
              </a:spcAft>
            </a:pPr>
            <a:r>
              <a:rPr lang="es-ES_tradnl" sz="1600" dirty="0" smtClean="0">
                <a:latin typeface="Calibri"/>
                <a:ea typeface="Calibri"/>
                <a:cs typeface="Times New Roman"/>
              </a:rPr>
              <a:t>Asumidos</a:t>
            </a:r>
            <a:r>
              <a:rPr lang="es-ES_tradnl" sz="1200" dirty="0" smtClean="0">
                <a:latin typeface="Calibri"/>
                <a:ea typeface="Calibri"/>
                <a:cs typeface="Times New Roman"/>
              </a:rPr>
              <a:t> por la EMPRESA, incluso los de los </a:t>
            </a:r>
            <a:r>
              <a:rPr lang="es-ES_tradnl" sz="1400" b="1" dirty="0" smtClean="0">
                <a:latin typeface="Calibri"/>
                <a:ea typeface="Calibri"/>
                <a:cs typeface="Times New Roman"/>
              </a:rPr>
              <a:t>familiares a su cargo</a:t>
            </a:r>
          </a:p>
          <a:p>
            <a:pPr>
              <a:lnSpc>
                <a:spcPct val="115000"/>
              </a:lnSpc>
              <a:defRPr/>
            </a:pPr>
            <a:endParaRPr lang="es-ES_tradnl" sz="1200" b="1" dirty="0" smtClean="0">
              <a:latin typeface="Calibri"/>
              <a:ea typeface="Calibri"/>
              <a:cs typeface="Times New Roman"/>
            </a:endParaRPr>
          </a:p>
        </p:txBody>
      </p:sp>
      <p:sp>
        <p:nvSpPr>
          <p:cNvPr id="45" name="44 CuadroTexto"/>
          <p:cNvSpPr txBox="1"/>
          <p:nvPr/>
        </p:nvSpPr>
        <p:spPr>
          <a:xfrm>
            <a:off x="428596" y="3786190"/>
            <a:ext cx="2071702" cy="410882"/>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nSpc>
                <a:spcPct val="115000"/>
              </a:lnSpc>
              <a:defRPr/>
            </a:pPr>
            <a:r>
              <a:rPr lang="es-ES_tradnl" dirty="0" smtClean="0">
                <a:solidFill>
                  <a:schemeClr val="lt1"/>
                </a:solidFill>
                <a:latin typeface="Calibri"/>
                <a:ea typeface="Calibri"/>
                <a:cs typeface="Times New Roman"/>
              </a:rPr>
              <a:t>Derecho a permiso?</a:t>
            </a:r>
          </a:p>
        </p:txBody>
      </p:sp>
      <p:sp>
        <p:nvSpPr>
          <p:cNvPr id="47" name="46 CuadroTexto"/>
          <p:cNvSpPr txBox="1"/>
          <p:nvPr/>
        </p:nvSpPr>
        <p:spPr>
          <a:xfrm>
            <a:off x="2571736" y="3786190"/>
            <a:ext cx="2786082" cy="51501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lnSpc>
                <a:spcPct val="115000"/>
              </a:lnSpc>
              <a:spcAft>
                <a:spcPts val="0"/>
              </a:spcAft>
            </a:pPr>
            <a:r>
              <a:rPr lang="es-ES_tradnl" sz="1400" b="1" dirty="0" smtClean="0">
                <a:latin typeface="Calibri"/>
                <a:ea typeface="Calibri"/>
                <a:cs typeface="Times New Roman"/>
              </a:rPr>
              <a:t>4 días laborables de cada 3 meses </a:t>
            </a:r>
            <a:r>
              <a:rPr lang="es-ES_tradnl" sz="1000" dirty="0" smtClean="0">
                <a:latin typeface="Calibri"/>
                <a:ea typeface="Calibri"/>
                <a:cs typeface="Times New Roman"/>
              </a:rPr>
              <a:t>(sin incluir tiempo desplazamiento)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34" dur="1000" fill="hold"/>
                                        <p:tgtEl>
                                          <p:spTgt spid="3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ppt_x"/>
                                          </p:val>
                                        </p:tav>
                                        <p:tav tm="100000">
                                          <p:val>
                                            <p:strVal val="#ppt_x"/>
                                          </p:val>
                                        </p:tav>
                                      </p:tavLst>
                                    </p:anim>
                                    <p:anim calcmode="lin" valueType="num">
                                      <p:cBhvr additive="base">
                                        <p:cTn id="5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fill="hold"/>
                                        <p:tgtEl>
                                          <p:spTgt spid="39"/>
                                        </p:tgtEl>
                                        <p:attrNameLst>
                                          <p:attrName>ppt_x</p:attrName>
                                        </p:attrNameLst>
                                      </p:cBhvr>
                                      <p:tavLst>
                                        <p:tav tm="0">
                                          <p:val>
                                            <p:strVal val="#ppt_x"/>
                                          </p:val>
                                        </p:tav>
                                        <p:tav tm="100000">
                                          <p:val>
                                            <p:strVal val="#ppt_x"/>
                                          </p:val>
                                        </p:tav>
                                      </p:tavLst>
                                    </p:anim>
                                    <p:anim calcmode="lin" valueType="num">
                                      <p:cBhvr additive="base">
                                        <p:cTn id="7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3" presetClass="entr" presetSubtype="16" fill="hold" grpId="0" nodeType="click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childTnLst>
                                </p:cTn>
                              </p:par>
                            </p:childTnLst>
                          </p:cTn>
                        </p:par>
                      </p:childTnLst>
                    </p:cTn>
                  </p:par>
                  <p:par>
                    <p:cTn id="77" fill="hold">
                      <p:stCondLst>
                        <p:cond delay="indefinite"/>
                      </p:stCondLst>
                      <p:childTnLst>
                        <p:par>
                          <p:cTn id="78" fill="hold">
                            <p:stCondLst>
                              <p:cond delay="0"/>
                            </p:stCondLst>
                            <p:childTnLst>
                              <p:par>
                                <p:cTn id="79" presetID="23" presetClass="entr" presetSubtype="16" fill="hold" grpId="0" nodeType="click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p:cTn id="81" dur="500" fill="hold"/>
                                        <p:tgtEl>
                                          <p:spTgt spid="40"/>
                                        </p:tgtEl>
                                        <p:attrNameLst>
                                          <p:attrName>ppt_w</p:attrName>
                                        </p:attrNameLst>
                                      </p:cBhvr>
                                      <p:tavLst>
                                        <p:tav tm="0">
                                          <p:val>
                                            <p:fltVal val="0"/>
                                          </p:val>
                                        </p:tav>
                                        <p:tav tm="100000">
                                          <p:val>
                                            <p:strVal val="#ppt_w"/>
                                          </p:val>
                                        </p:tav>
                                      </p:tavLst>
                                    </p:anim>
                                    <p:anim calcmode="lin" valueType="num">
                                      <p:cBhvr>
                                        <p:cTn id="82" dur="500" fill="hold"/>
                                        <p:tgtEl>
                                          <p:spTgt spid="40"/>
                                        </p:tgtEl>
                                        <p:attrNameLst>
                                          <p:attrName>ppt_h</p:attrName>
                                        </p:attrNameLst>
                                      </p:cBhvr>
                                      <p:tavLst>
                                        <p:tav tm="0">
                                          <p:val>
                                            <p:fltVal val="0"/>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45"/>
                                        </p:tgtEl>
                                        <p:attrNameLst>
                                          <p:attrName>style.visibility</p:attrName>
                                        </p:attrNameLst>
                                      </p:cBhvr>
                                      <p:to>
                                        <p:strVal val="visible"/>
                                      </p:to>
                                    </p:set>
                                    <p:anim calcmode="lin" valueType="num">
                                      <p:cBhvr additive="base">
                                        <p:cTn id="87" dur="500" fill="hold"/>
                                        <p:tgtEl>
                                          <p:spTgt spid="45"/>
                                        </p:tgtEl>
                                        <p:attrNameLst>
                                          <p:attrName>ppt_x</p:attrName>
                                        </p:attrNameLst>
                                      </p:cBhvr>
                                      <p:tavLst>
                                        <p:tav tm="0">
                                          <p:val>
                                            <p:strVal val="#ppt_x"/>
                                          </p:val>
                                        </p:tav>
                                        <p:tav tm="100000">
                                          <p:val>
                                            <p:strVal val="#ppt_x"/>
                                          </p:val>
                                        </p:tav>
                                      </p:tavLst>
                                    </p:anim>
                                    <p:anim calcmode="lin" valueType="num">
                                      <p:cBhvr additive="base">
                                        <p:cTn id="8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3" presetClass="entr" presetSubtype="16" fill="hold" grpId="0" nodeType="click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p:cTn id="93" dur="500" fill="hold"/>
                                        <p:tgtEl>
                                          <p:spTgt spid="47"/>
                                        </p:tgtEl>
                                        <p:attrNameLst>
                                          <p:attrName>ppt_w</p:attrName>
                                        </p:attrNameLst>
                                      </p:cBhvr>
                                      <p:tavLst>
                                        <p:tav tm="0">
                                          <p:val>
                                            <p:fltVal val="0"/>
                                          </p:val>
                                        </p:tav>
                                        <p:tav tm="100000">
                                          <p:val>
                                            <p:strVal val="#ppt_w"/>
                                          </p:val>
                                        </p:tav>
                                      </p:tavLst>
                                    </p:anim>
                                    <p:anim calcmode="lin" valueType="num">
                                      <p:cBhvr>
                                        <p:cTn id="94" dur="500" fill="hold"/>
                                        <p:tgtEl>
                                          <p:spTgt spid="47"/>
                                        </p:tgtEl>
                                        <p:attrNameLst>
                                          <p:attrName>ppt_h</p:attrName>
                                        </p:attrNameLst>
                                      </p:cBhvr>
                                      <p:tavLst>
                                        <p:tav tm="0">
                                          <p:val>
                                            <p:fltVal val="0"/>
                                          </p:val>
                                        </p:tav>
                                        <p:tav tm="100000">
                                          <p:val>
                                            <p:strVal val="#ppt_h"/>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additive="base">
                                        <p:cTn id="99" dur="500" fill="hold"/>
                                        <p:tgtEl>
                                          <p:spTgt spid="26"/>
                                        </p:tgtEl>
                                        <p:attrNameLst>
                                          <p:attrName>ppt_x</p:attrName>
                                        </p:attrNameLst>
                                      </p:cBhvr>
                                      <p:tavLst>
                                        <p:tav tm="0">
                                          <p:val>
                                            <p:strVal val="#ppt_x"/>
                                          </p:val>
                                        </p:tav>
                                        <p:tav tm="100000">
                                          <p:val>
                                            <p:strVal val="#ppt_x"/>
                                          </p:val>
                                        </p:tav>
                                      </p:tavLst>
                                    </p:anim>
                                    <p:anim calcmode="lin" valueType="num">
                                      <p:cBhvr additive="base">
                                        <p:cTn id="10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3" presetClass="entr" presetSubtype="16" fill="hold" grpId="0" nodeType="click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p:cTn id="105" dur="500" fill="hold"/>
                                        <p:tgtEl>
                                          <p:spTgt spid="28"/>
                                        </p:tgtEl>
                                        <p:attrNameLst>
                                          <p:attrName>ppt_w</p:attrName>
                                        </p:attrNameLst>
                                      </p:cBhvr>
                                      <p:tavLst>
                                        <p:tav tm="0">
                                          <p:val>
                                            <p:fltVal val="0"/>
                                          </p:val>
                                        </p:tav>
                                        <p:tav tm="100000">
                                          <p:val>
                                            <p:strVal val="#ppt_w"/>
                                          </p:val>
                                        </p:tav>
                                      </p:tavLst>
                                    </p:anim>
                                    <p:anim calcmode="lin" valueType="num">
                                      <p:cBhvr>
                                        <p:cTn id="106"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23" presetClass="entr" presetSubtype="16"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27"/>
                                        </p:tgtEl>
                                        <p:attrNameLst>
                                          <p:attrName>style.visibility</p:attrName>
                                        </p:attrNameLst>
                                      </p:cBhvr>
                                      <p:to>
                                        <p:strVal val="visible"/>
                                      </p:to>
                                    </p:set>
                                    <p:anim calcmode="lin" valueType="num">
                                      <p:cBhvr additive="base">
                                        <p:cTn id="117" dur="500" fill="hold"/>
                                        <p:tgtEl>
                                          <p:spTgt spid="27"/>
                                        </p:tgtEl>
                                        <p:attrNameLst>
                                          <p:attrName>ppt_x</p:attrName>
                                        </p:attrNameLst>
                                      </p:cBhvr>
                                      <p:tavLst>
                                        <p:tav tm="0">
                                          <p:val>
                                            <p:strVal val="#ppt_x"/>
                                          </p:val>
                                        </p:tav>
                                        <p:tav tm="100000">
                                          <p:val>
                                            <p:strVal val="#ppt_x"/>
                                          </p:val>
                                        </p:tav>
                                      </p:tavLst>
                                    </p:anim>
                                    <p:anim calcmode="lin" valueType="num">
                                      <p:cBhvr additive="base">
                                        <p:cTn id="1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31"/>
                                        </p:tgtEl>
                                        <p:attrNameLst>
                                          <p:attrName>style.visibility</p:attrName>
                                        </p:attrNameLst>
                                      </p:cBhvr>
                                      <p:to>
                                        <p:strVal val="visible"/>
                                      </p:to>
                                    </p:set>
                                    <p:animEffect transition="in" filter="blinds(horizontal)">
                                      <p:cBhvr>
                                        <p:cTn id="123" dur="500"/>
                                        <p:tgtEl>
                                          <p:spTgt spid="31"/>
                                        </p:tgtEl>
                                      </p:cBhvr>
                                    </p:animEffect>
                                  </p:childTnLst>
                                </p:cTn>
                              </p:par>
                            </p:childTnLst>
                          </p:cTn>
                        </p:par>
                      </p:childTnLst>
                    </p:cTn>
                  </p:par>
                  <p:par>
                    <p:cTn id="124" fill="hold">
                      <p:stCondLst>
                        <p:cond delay="indefinite"/>
                      </p:stCondLst>
                      <p:childTnLst>
                        <p:par>
                          <p:cTn id="125" fill="hold">
                            <p:stCondLst>
                              <p:cond delay="0"/>
                            </p:stCondLst>
                            <p:childTnLst>
                              <p:par>
                                <p:cTn id="126" presetID="25" presetClass="entr" presetSubtype="0" fill="hold" grpId="0" nodeType="clickEffect">
                                  <p:stCondLst>
                                    <p:cond delay="0"/>
                                  </p:stCondLst>
                                  <p:childTnLst>
                                    <p:set>
                                      <p:cBhvr>
                                        <p:cTn id="127" dur="1" fill="hold">
                                          <p:stCondLst>
                                            <p:cond delay="0"/>
                                          </p:stCondLst>
                                        </p:cTn>
                                        <p:tgtEl>
                                          <p:spTgt spid="33"/>
                                        </p:tgtEl>
                                        <p:attrNameLst>
                                          <p:attrName>style.visibility</p:attrName>
                                        </p:attrNameLst>
                                      </p:cBhvr>
                                      <p:to>
                                        <p:strVal val="visible"/>
                                      </p:to>
                                    </p:set>
                                    <p:anim calcmode="lin" valueType="num">
                                      <p:cBhvr>
                                        <p:cTn id="128" dur="500" decel="50000" fill="hold">
                                          <p:stCondLst>
                                            <p:cond delay="0"/>
                                          </p:stCondLst>
                                        </p:cTn>
                                        <p:tgtEl>
                                          <p:spTgt spid="33"/>
                                        </p:tgtEl>
                                        <p:attrNameLst>
                                          <p:attrName>style.rotation</p:attrName>
                                        </p:attrNameLst>
                                      </p:cBhvr>
                                      <p:tavLst>
                                        <p:tav tm="0">
                                          <p:val>
                                            <p:fltVal val="-90"/>
                                          </p:val>
                                        </p:tav>
                                        <p:tav tm="100000">
                                          <p:val>
                                            <p:fltVal val="0"/>
                                          </p:val>
                                        </p:tav>
                                      </p:tavLst>
                                    </p:anim>
                                    <p:anim calcmode="lin" valueType="num">
                                      <p:cBhvr>
                                        <p:cTn id="129" dur="500" decel="50000" fill="hold">
                                          <p:stCondLst>
                                            <p:cond delay="0"/>
                                          </p:stCondLst>
                                        </p:cTn>
                                        <p:tgtEl>
                                          <p:spTgt spid="33"/>
                                        </p:tgtEl>
                                        <p:attrNameLst>
                                          <p:attrName>ppt_w</p:attrName>
                                        </p:attrNameLst>
                                      </p:cBhvr>
                                      <p:tavLst>
                                        <p:tav tm="0">
                                          <p:val>
                                            <p:strVal val="#ppt_w"/>
                                          </p:val>
                                        </p:tav>
                                        <p:tav tm="100000">
                                          <p:val>
                                            <p:strVal val="#ppt_w*.05"/>
                                          </p:val>
                                        </p:tav>
                                      </p:tavLst>
                                    </p:anim>
                                    <p:anim calcmode="lin" valueType="num">
                                      <p:cBhvr>
                                        <p:cTn id="130" dur="500" accel="50000" fill="hold">
                                          <p:stCondLst>
                                            <p:cond delay="500"/>
                                          </p:stCondLst>
                                        </p:cTn>
                                        <p:tgtEl>
                                          <p:spTgt spid="33"/>
                                        </p:tgtEl>
                                        <p:attrNameLst>
                                          <p:attrName>ppt_w</p:attrName>
                                        </p:attrNameLst>
                                      </p:cBhvr>
                                      <p:tavLst>
                                        <p:tav tm="0">
                                          <p:val>
                                            <p:strVal val="#ppt_w*.05"/>
                                          </p:val>
                                        </p:tav>
                                        <p:tav tm="100000">
                                          <p:val>
                                            <p:strVal val="#ppt_w"/>
                                          </p:val>
                                        </p:tav>
                                      </p:tavLst>
                                    </p:anim>
                                    <p:anim calcmode="lin" valueType="num">
                                      <p:cBhvr>
                                        <p:cTn id="131" dur="1000" fill="hold"/>
                                        <p:tgtEl>
                                          <p:spTgt spid="33"/>
                                        </p:tgtEl>
                                        <p:attrNameLst>
                                          <p:attrName>ppt_h</p:attrName>
                                        </p:attrNameLst>
                                      </p:cBhvr>
                                      <p:tavLst>
                                        <p:tav tm="0">
                                          <p:val>
                                            <p:strVal val="#ppt_h"/>
                                          </p:val>
                                        </p:tav>
                                        <p:tav tm="100000">
                                          <p:val>
                                            <p:strVal val="#ppt_h"/>
                                          </p:val>
                                        </p:tav>
                                      </p:tavLst>
                                    </p:anim>
                                    <p:anim calcmode="lin" valueType="num">
                                      <p:cBhvr>
                                        <p:cTn id="132" dur="500" decel="50000" fill="hold">
                                          <p:stCondLst>
                                            <p:cond delay="0"/>
                                          </p:stCondLst>
                                        </p:cTn>
                                        <p:tgtEl>
                                          <p:spTgt spid="33"/>
                                        </p:tgtEl>
                                        <p:attrNameLst>
                                          <p:attrName>ppt_x</p:attrName>
                                        </p:attrNameLst>
                                      </p:cBhvr>
                                      <p:tavLst>
                                        <p:tav tm="0">
                                          <p:val>
                                            <p:strVal val="#ppt_x+.4"/>
                                          </p:val>
                                        </p:tav>
                                        <p:tav tm="100000">
                                          <p:val>
                                            <p:strVal val="#ppt_x"/>
                                          </p:val>
                                        </p:tav>
                                      </p:tavLst>
                                    </p:anim>
                                    <p:anim calcmode="lin" valueType="num">
                                      <p:cBhvr>
                                        <p:cTn id="133" dur="500" decel="50000" fill="hold">
                                          <p:stCondLst>
                                            <p:cond delay="0"/>
                                          </p:stCondLst>
                                        </p:cTn>
                                        <p:tgtEl>
                                          <p:spTgt spid="33"/>
                                        </p:tgtEl>
                                        <p:attrNameLst>
                                          <p:attrName>ppt_y</p:attrName>
                                        </p:attrNameLst>
                                      </p:cBhvr>
                                      <p:tavLst>
                                        <p:tav tm="0">
                                          <p:val>
                                            <p:strVal val="#ppt_y-.2"/>
                                          </p:val>
                                        </p:tav>
                                        <p:tav tm="100000">
                                          <p:val>
                                            <p:strVal val="#ppt_y+.1"/>
                                          </p:val>
                                        </p:tav>
                                      </p:tavLst>
                                    </p:anim>
                                    <p:anim calcmode="lin" valueType="num">
                                      <p:cBhvr>
                                        <p:cTn id="134" dur="500" accel="50000" fill="hold">
                                          <p:stCondLst>
                                            <p:cond delay="500"/>
                                          </p:stCondLst>
                                        </p:cTn>
                                        <p:tgtEl>
                                          <p:spTgt spid="33"/>
                                        </p:tgtEl>
                                        <p:attrNameLst>
                                          <p:attrName>ppt_y</p:attrName>
                                        </p:attrNameLst>
                                      </p:cBhvr>
                                      <p:tavLst>
                                        <p:tav tm="0">
                                          <p:val>
                                            <p:strVal val="#ppt_y+.1"/>
                                          </p:val>
                                        </p:tav>
                                        <p:tav tm="100000">
                                          <p:val>
                                            <p:strVal val="#ppt_y"/>
                                          </p:val>
                                        </p:tav>
                                      </p:tavLst>
                                    </p:anim>
                                    <p:animEffect transition="in" filter="fade">
                                      <p:cBhvr>
                                        <p:cTn id="135" dur="1000" decel="50000">
                                          <p:stCondLst>
                                            <p:cond delay="0"/>
                                          </p:stCondLst>
                                        </p:cTn>
                                        <p:tgtEl>
                                          <p:spTgt spid="33"/>
                                        </p:tgtEl>
                                      </p:cBhvr>
                                    </p:animEffect>
                                  </p:childTnLst>
                                </p:cTn>
                              </p:par>
                            </p:childTnLst>
                          </p:cTn>
                        </p:par>
                        <p:par>
                          <p:cTn id="136" fill="hold">
                            <p:stCondLst>
                              <p:cond delay="1000"/>
                            </p:stCondLst>
                            <p:childTnLst>
                              <p:par>
                                <p:cTn id="137" presetID="48" presetClass="entr" presetSubtype="0" accel="50000" fill="hold" grpId="1" nodeType="afterEffect">
                                  <p:stCondLst>
                                    <p:cond delay="0"/>
                                  </p:stCondLst>
                                  <p:childTnLst>
                                    <p:set>
                                      <p:cBhvr>
                                        <p:cTn id="138" dur="1" fill="hold">
                                          <p:stCondLst>
                                            <p:cond delay="0"/>
                                          </p:stCondLst>
                                        </p:cTn>
                                        <p:tgtEl>
                                          <p:spTgt spid="33"/>
                                        </p:tgtEl>
                                        <p:attrNameLst>
                                          <p:attrName>style.visibility</p:attrName>
                                        </p:attrNameLst>
                                      </p:cBhvr>
                                      <p:to>
                                        <p:strVal val="visible"/>
                                      </p:to>
                                    </p:set>
                                    <p:anim calcmode="lin" valueType="num">
                                      <p:cBhvr>
                                        <p:cTn id="139" dur="2000" fill="hold"/>
                                        <p:tgtEl>
                                          <p:spTgt spid="3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0" dur="2000" fill="hold"/>
                                        <p:tgtEl>
                                          <p:spTgt spid="33"/>
                                        </p:tgtEl>
                                        <p:attrNameLst>
                                          <p:attrName>ppt_x</p:attrName>
                                        </p:attrNameLst>
                                      </p:cBhvr>
                                      <p:tavLst>
                                        <p:tav tm="0">
                                          <p:val>
                                            <p:fltVal val="-1"/>
                                          </p:val>
                                        </p:tav>
                                        <p:tav tm="50000">
                                          <p:val>
                                            <p:fltVal val="0.95"/>
                                          </p:val>
                                        </p:tav>
                                        <p:tav tm="100000">
                                          <p:val>
                                            <p:strVal val="#ppt_x"/>
                                          </p:val>
                                        </p:tav>
                                      </p:tavLst>
                                    </p:anim>
                                    <p:anim calcmode="lin" valueType="num">
                                      <p:cBhvr>
                                        <p:cTn id="141" dur="2000" fill="hold"/>
                                        <p:tgtEl>
                                          <p:spTgt spid="33"/>
                                        </p:tgtEl>
                                        <p:attrNameLst>
                                          <p:attrName>ppt_y</p:attrName>
                                        </p:attrNameLst>
                                      </p:cBhvr>
                                      <p:tavLst>
                                        <p:tav tm="0">
                                          <p:val>
                                            <p:strVal val="#ppt_y"/>
                                          </p:val>
                                        </p:tav>
                                        <p:tav tm="100000">
                                          <p:val>
                                            <p:strVal val="#ppt_y"/>
                                          </p:val>
                                        </p:tav>
                                      </p:tavLst>
                                    </p:anim>
                                    <p:animEffect transition="in" filter="fade">
                                      <p:cBhvr>
                                        <p:cTn id="142"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14" grpId="0" animBg="1"/>
      <p:bldP spid="16" grpId="0" animBg="1"/>
      <p:bldP spid="18" grpId="0" animBg="1"/>
      <p:bldP spid="23" grpId="0" animBg="1"/>
      <p:bldP spid="26" grpId="0" animBg="1"/>
      <p:bldP spid="27" grpId="0" animBg="1"/>
      <p:bldP spid="28" grpId="0" animBg="1"/>
      <p:bldP spid="31" grpId="0" animBg="1"/>
      <p:bldP spid="33" grpId="0" animBg="1"/>
      <p:bldP spid="33" grpId="1" animBg="1"/>
      <p:bldP spid="34" grpId="0" animBg="1"/>
      <p:bldP spid="37" grpId="0" animBg="1"/>
      <p:bldP spid="38" grpId="0" animBg="1"/>
      <p:bldP spid="39" grpId="0" animBg="1"/>
      <p:bldP spid="40" grpId="0" animBg="1"/>
      <p:bldP spid="41" grpId="0" animBg="1"/>
      <p:bldP spid="42" grpId="0" animBg="1"/>
      <p:bldP spid="43" grpId="0" animBg="1"/>
      <p:bldP spid="45" grpId="0" animBg="1"/>
      <p:bldP spid="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71472" y="571480"/>
            <a:ext cx="485778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MODIFICACIÓN SUSTANCIAL</a:t>
            </a:r>
            <a:endParaRPr lang="es-ES_tradnl" dirty="0"/>
          </a:p>
        </p:txBody>
      </p:sp>
      <p:sp>
        <p:nvSpPr>
          <p:cNvPr id="5" name="2 Subtítulo"/>
          <p:cNvSpPr txBox="1">
            <a:spLocks/>
          </p:cNvSpPr>
          <p:nvPr/>
        </p:nvSpPr>
        <p:spPr>
          <a:xfrm>
            <a:off x="571472" y="1071546"/>
            <a:ext cx="8001056" cy="250033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i="1" u="none" strike="noStrike" kern="1200" cap="none" spc="0" normalizeH="0" baseline="0" noProof="0" dirty="0" smtClean="0">
                <a:ln>
                  <a:noFill/>
                </a:ln>
                <a:solidFill>
                  <a:schemeClr val="tx1"/>
                </a:solidFill>
                <a:effectLst/>
                <a:uLnTx/>
                <a:uFillTx/>
                <a:latin typeface="+mn-lt"/>
                <a:ea typeface="+mn-ea"/>
                <a:cs typeface="+mn-cs"/>
              </a:rPr>
              <a:t>El empresario tiene capacidad</a:t>
            </a:r>
            <a:r>
              <a:rPr kumimoji="0" lang="es-ES_tradnl" sz="1400" i="1" u="none" strike="noStrike" kern="1200" cap="none" spc="0" normalizeH="0" noProof="0" dirty="0" smtClean="0">
                <a:ln>
                  <a:noFill/>
                </a:ln>
                <a:solidFill>
                  <a:schemeClr val="tx1"/>
                </a:solidFill>
                <a:effectLst/>
                <a:uLnTx/>
                <a:uFillTx/>
                <a:latin typeface="+mn-lt"/>
                <a:ea typeface="+mn-ea"/>
                <a:cs typeface="+mn-cs"/>
              </a:rPr>
              <a:t> para modificar las condiciones de trabajo ya que posee el denominado </a:t>
            </a:r>
            <a:r>
              <a:rPr kumimoji="0" lang="es-ES_tradnl" sz="1400" b="1" i="1" u="none" strike="noStrike" kern="1200" cap="none" spc="0" normalizeH="0" noProof="0" dirty="0" smtClean="0">
                <a:ln>
                  <a:noFill/>
                </a:ln>
                <a:solidFill>
                  <a:schemeClr val="tx1"/>
                </a:solidFill>
                <a:effectLst/>
                <a:uLnTx/>
                <a:uFillTx/>
                <a:latin typeface="+mn-lt"/>
                <a:ea typeface="+mn-ea"/>
                <a:cs typeface="+mn-cs"/>
              </a:rPr>
              <a:t>poder de dirección y organización del trabajo</a:t>
            </a:r>
            <a:r>
              <a:rPr kumimoji="0" lang="es-ES_tradnl" sz="1400" i="1" u="none" strike="noStrike" kern="1200" cap="none" spc="0" normalizeH="0" noProof="0" dirty="0" smtClean="0">
                <a:ln>
                  <a:noFill/>
                </a:ln>
                <a:solidFill>
                  <a:schemeClr val="tx1"/>
                </a:solidFill>
                <a:effectLst/>
                <a:uLnTx/>
                <a:uFillTx/>
                <a:latin typeface="+mn-lt"/>
                <a:ea typeface="+mn-ea"/>
                <a:cs typeface="+mn-cs"/>
              </a:rPr>
              <a:t>.</a:t>
            </a:r>
          </a:p>
          <a:p>
            <a:r>
              <a:rPr kumimoji="0" lang="es-ES_tradnl" sz="1400" i="1" u="none" strike="noStrike" kern="1200" cap="none" spc="0" normalizeH="0" noProof="0" dirty="0" smtClean="0">
                <a:ln>
                  <a:noFill/>
                </a:ln>
                <a:solidFill>
                  <a:schemeClr val="tx1"/>
                </a:solidFill>
                <a:effectLst/>
                <a:uLnTx/>
                <a:uFillTx/>
                <a:latin typeface="+mn-lt"/>
                <a:ea typeface="+mn-ea"/>
                <a:cs typeface="+mn-cs"/>
              </a:rPr>
              <a:t> </a:t>
            </a:r>
          </a:p>
          <a:p>
            <a:r>
              <a:rPr kumimoji="0" lang="es-ES_tradnl" sz="1400" i="1" u="none" strike="noStrike" kern="1200" cap="none" spc="0" normalizeH="0" noProof="0" dirty="0" smtClean="0">
                <a:ln>
                  <a:noFill/>
                </a:ln>
                <a:solidFill>
                  <a:schemeClr val="tx1"/>
                </a:solidFill>
                <a:effectLst/>
                <a:uLnTx/>
                <a:uFillTx/>
                <a:latin typeface="+mn-lt"/>
                <a:ea typeface="+mn-ea"/>
                <a:cs typeface="+mn-cs"/>
              </a:rPr>
              <a:t>Pero existen una serie de condiciones de trabajo que no pueden ser modificadas sin que se den unos </a:t>
            </a:r>
            <a:r>
              <a:rPr kumimoji="0" lang="es-ES_tradnl" sz="1400" b="1" i="1" u="none" strike="noStrike" kern="1200" cap="none" spc="0" normalizeH="0" noProof="0" dirty="0" smtClean="0">
                <a:ln>
                  <a:noFill/>
                </a:ln>
                <a:solidFill>
                  <a:schemeClr val="tx1"/>
                </a:solidFill>
                <a:effectLst/>
                <a:uLnTx/>
                <a:uFillTx/>
                <a:latin typeface="+mn-lt"/>
                <a:ea typeface="+mn-ea"/>
                <a:cs typeface="+mn-cs"/>
              </a:rPr>
              <a:t>determinados motivos: </a:t>
            </a:r>
          </a:p>
          <a:p>
            <a:endParaRPr kumimoji="0" lang="es-ES_tradnl" sz="1400" b="1" i="1" u="none" strike="noStrike" kern="1200" cap="none" spc="0" normalizeH="0" noProof="0" dirty="0" smtClean="0">
              <a:ln>
                <a:noFill/>
              </a:ln>
              <a:solidFill>
                <a:schemeClr val="tx1"/>
              </a:solidFill>
              <a:effectLst/>
              <a:uLnTx/>
              <a:uFillTx/>
              <a:latin typeface="+mn-lt"/>
              <a:ea typeface="+mn-ea"/>
              <a:cs typeface="+mn-cs"/>
            </a:endParaRPr>
          </a:p>
          <a:p>
            <a:r>
              <a:rPr lang="es-ES_tradnl" sz="1400" b="1" i="1" dirty="0" smtClean="0">
                <a:solidFill>
                  <a:schemeClr val="tx1"/>
                </a:solidFill>
              </a:rPr>
              <a:t>	Razones económicas:</a:t>
            </a:r>
            <a:r>
              <a:rPr lang="es-ES_tradnl" sz="1400" dirty="0" smtClean="0">
                <a:solidFill>
                  <a:schemeClr val="tx1"/>
                </a:solidFill>
              </a:rPr>
              <a:t> </a:t>
            </a:r>
            <a:r>
              <a:rPr lang="es-ES_tradnl" sz="1200" dirty="0" smtClean="0">
                <a:solidFill>
                  <a:schemeClr val="tx1"/>
                </a:solidFill>
              </a:rPr>
              <a:t>ej. Perdida de beneficios</a:t>
            </a:r>
            <a:endParaRPr lang="es-ES_tradnl" sz="1400" b="1" i="1" dirty="0" smtClean="0">
              <a:solidFill>
                <a:schemeClr val="tx1"/>
              </a:solidFill>
            </a:endParaRPr>
          </a:p>
          <a:p>
            <a:r>
              <a:rPr kumimoji="0" lang="es-ES_tradnl" sz="1400" b="1" i="1" u="none" strike="noStrike" kern="1200" cap="none" spc="0" normalizeH="0" noProof="0" dirty="0" smtClean="0">
                <a:ln>
                  <a:noFill/>
                </a:ln>
                <a:solidFill>
                  <a:schemeClr val="tx1"/>
                </a:solidFill>
                <a:effectLst/>
                <a:uLnTx/>
                <a:uFillTx/>
                <a:latin typeface="+mn-lt"/>
                <a:ea typeface="+mn-ea"/>
                <a:cs typeface="+mn-cs"/>
              </a:rPr>
              <a:t>	</a:t>
            </a:r>
            <a:r>
              <a:rPr lang="es-ES_tradnl" sz="1400" b="1" i="1" dirty="0" smtClean="0">
                <a:solidFill>
                  <a:schemeClr val="tx1"/>
                </a:solidFill>
              </a:rPr>
              <a:t>Técnicas: </a:t>
            </a:r>
            <a:r>
              <a:rPr lang="es-ES_tradnl" sz="1200" dirty="0" smtClean="0">
                <a:solidFill>
                  <a:schemeClr val="tx1"/>
                </a:solidFill>
              </a:rPr>
              <a:t>ej. Introducción nuevo programa informático</a:t>
            </a:r>
            <a:endParaRPr lang="es-ES_tradnl" sz="1400" b="1" i="1" dirty="0" smtClean="0">
              <a:solidFill>
                <a:schemeClr val="tx1"/>
              </a:solidFill>
            </a:endParaRPr>
          </a:p>
          <a:p>
            <a:r>
              <a:rPr lang="es-ES_tradnl" sz="1400" b="1" i="1" dirty="0" smtClean="0">
                <a:solidFill>
                  <a:schemeClr val="tx1"/>
                </a:solidFill>
              </a:rPr>
              <a:t>	Organizativas: </a:t>
            </a:r>
            <a:r>
              <a:rPr lang="es-ES_tradnl" sz="1200" i="1" dirty="0" smtClean="0">
                <a:solidFill>
                  <a:schemeClr val="tx1"/>
                </a:solidFill>
              </a:rPr>
              <a:t>ej.: creación de un nuevo departamento</a:t>
            </a:r>
            <a:endParaRPr lang="es-ES_tradnl" sz="1400" i="1" dirty="0" smtClean="0">
              <a:solidFill>
                <a:schemeClr val="tx1"/>
              </a:solidFill>
            </a:endParaRPr>
          </a:p>
          <a:p>
            <a:r>
              <a:rPr lang="es-ES_tradnl" sz="1400" b="1" i="1" dirty="0" smtClean="0">
                <a:solidFill>
                  <a:schemeClr val="tx1"/>
                </a:solidFill>
              </a:rPr>
              <a:t>	De producción: </a:t>
            </a:r>
            <a:r>
              <a:rPr lang="es-ES_tradnl" sz="1200" i="1" dirty="0" smtClean="0">
                <a:solidFill>
                  <a:schemeClr val="tx1"/>
                </a:solidFill>
              </a:rPr>
              <a:t>ej.: fabricación de un nuevo producto</a:t>
            </a:r>
            <a:endParaRPr lang="es-ES_tradnl" sz="1400" i="1" dirty="0" smtClean="0">
              <a:solidFill>
                <a:schemeClr val="tx1"/>
              </a:solidFill>
            </a:endParaRPr>
          </a:p>
          <a:p>
            <a:endParaRPr kumimoji="0" lang="es-ES_tradnl" sz="1400" b="1" i="1" u="none" strike="noStrike" kern="1200" cap="none" spc="0" normalizeH="0" noProof="0" dirty="0" smtClean="0">
              <a:ln>
                <a:noFill/>
              </a:ln>
              <a:solidFill>
                <a:schemeClr val="tx1"/>
              </a:solidFill>
              <a:effectLst/>
              <a:uLnTx/>
              <a:uFillTx/>
              <a:latin typeface="+mn-lt"/>
              <a:ea typeface="+mn-ea"/>
              <a:cs typeface="+mn-cs"/>
            </a:endParaRPr>
          </a:p>
          <a:p>
            <a:endParaRPr lang="es-ES_tradnl" sz="1400" b="1"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5 Rectángulo"/>
          <p:cNvSpPr/>
          <p:nvPr/>
        </p:nvSpPr>
        <p:spPr>
          <a:xfrm>
            <a:off x="5857884" y="571480"/>
            <a:ext cx="1550424" cy="369332"/>
          </a:xfrm>
          <a:prstGeom prst="rect">
            <a:avLst/>
          </a:prstGeom>
        </p:spPr>
        <p:txBody>
          <a:bodyPr wrap="square">
            <a:spAutoFit/>
          </a:bodyPr>
          <a:lstStyle/>
          <a:p>
            <a:r>
              <a:rPr lang="es-ES_tradnl" dirty="0"/>
              <a:t>(art. </a:t>
            </a:r>
            <a:r>
              <a:rPr lang="es-ES_tradnl" dirty="0" smtClean="0"/>
              <a:t>41 </a:t>
            </a:r>
            <a:r>
              <a:rPr lang="es-ES_tradnl" dirty="0"/>
              <a:t>ET)</a:t>
            </a:r>
          </a:p>
        </p:txBody>
      </p:sp>
      <p:sp>
        <p:nvSpPr>
          <p:cNvPr id="7" name="6 Abrir corchete"/>
          <p:cNvSpPr/>
          <p:nvPr/>
        </p:nvSpPr>
        <p:spPr>
          <a:xfrm>
            <a:off x="1571604" y="2357430"/>
            <a:ext cx="71438" cy="928694"/>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1" name="2 Subtítulo"/>
          <p:cNvSpPr txBox="1">
            <a:spLocks/>
          </p:cNvSpPr>
          <p:nvPr/>
        </p:nvSpPr>
        <p:spPr>
          <a:xfrm>
            <a:off x="2071670" y="3714752"/>
            <a:ext cx="2714644" cy="178595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endParaRPr kumimoji="0" lang="es-ES_tradnl" sz="1400" b="1" i="1" u="none" strike="noStrike" kern="1200" cap="none" spc="0" normalizeH="0" baseline="0" noProof="0" dirty="0" smtClean="0">
              <a:ln>
                <a:noFill/>
              </a:ln>
              <a:solidFill>
                <a:schemeClr val="tx1"/>
              </a:solidFill>
              <a:effectLst/>
              <a:uLnTx/>
              <a:uFillTx/>
              <a:latin typeface="+mn-lt"/>
              <a:ea typeface="+mn-ea"/>
              <a:cs typeface="+mn-cs"/>
            </a:endParaRPr>
          </a:p>
          <a:p>
            <a:pPr>
              <a:buFont typeface="Wingdings" pitchFamily="2" charset="2"/>
              <a:buChar char="q"/>
            </a:pPr>
            <a:r>
              <a:rPr lang="es-ES_tradnl" sz="1400" b="1" i="1" dirty="0" smtClean="0">
                <a:solidFill>
                  <a:srgbClr val="C00000"/>
                </a:solidFill>
              </a:rPr>
              <a:t> </a:t>
            </a:r>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Jornada de trabajo</a:t>
            </a:r>
          </a:p>
          <a:p>
            <a:pPr>
              <a:buFont typeface="Wingdings" pitchFamily="2" charset="2"/>
              <a:buChar char="q"/>
            </a:pPr>
            <a:endParaRPr kumimoji="0" lang="es-ES_tradnl" sz="1400" b="1" i="1" u="none" strike="noStrike" kern="1200" cap="none" spc="0" normalizeH="0" baseline="0" noProof="0" dirty="0" smtClean="0">
              <a:ln>
                <a:noFill/>
              </a:ln>
              <a:solidFill>
                <a:schemeClr val="tx1"/>
              </a:solidFill>
              <a:effectLst/>
              <a:uLnTx/>
              <a:uFillTx/>
              <a:latin typeface="+mn-lt"/>
              <a:ea typeface="+mn-ea"/>
              <a:cs typeface="+mn-cs"/>
            </a:endParaRPr>
          </a:p>
          <a:p>
            <a:pPr>
              <a:buFont typeface="Wingdings" pitchFamily="2" charset="2"/>
              <a:buChar char="q"/>
            </a:pPr>
            <a:r>
              <a:rPr lang="es-ES_tradnl" sz="1400" b="1" i="1" dirty="0" smtClean="0">
                <a:solidFill>
                  <a:srgbClr val="C00000"/>
                </a:solidFill>
              </a:rPr>
              <a:t> </a:t>
            </a:r>
            <a:r>
              <a:rPr lang="es-ES_tradnl" sz="1400" b="1" i="1" dirty="0" smtClean="0">
                <a:solidFill>
                  <a:schemeClr val="tx1"/>
                </a:solidFill>
              </a:rPr>
              <a:t>Horario de trabajo</a:t>
            </a:r>
          </a:p>
          <a:p>
            <a:pPr>
              <a:buFont typeface="Wingdings" pitchFamily="2" charset="2"/>
              <a:buChar char="q"/>
            </a:pPr>
            <a:endParaRPr lang="es-ES_tradnl" sz="1400" b="1" i="1" dirty="0" smtClean="0">
              <a:solidFill>
                <a:schemeClr val="tx1"/>
              </a:solidFill>
            </a:endParaRPr>
          </a:p>
          <a:p>
            <a:pPr>
              <a:buFont typeface="Wingdings" pitchFamily="2" charset="2"/>
              <a:buChar char="q"/>
            </a:pPr>
            <a:r>
              <a:rPr kumimoji="0" lang="es-ES_tradnl" sz="1400" b="1" i="1" u="none" strike="noStrike" kern="1200" cap="none" spc="0" normalizeH="0" baseline="0" noProof="0" dirty="0" smtClean="0">
                <a:ln>
                  <a:noFill/>
                </a:ln>
                <a:solidFill>
                  <a:srgbClr val="C00000"/>
                </a:solidFill>
                <a:effectLst/>
                <a:uLnTx/>
                <a:uFillTx/>
                <a:latin typeface="+mn-lt"/>
                <a:ea typeface="+mn-ea"/>
                <a:cs typeface="+mn-cs"/>
              </a:rPr>
              <a:t> </a:t>
            </a:r>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Trabajo a turnos</a:t>
            </a:r>
          </a:p>
        </p:txBody>
      </p:sp>
      <p:sp>
        <p:nvSpPr>
          <p:cNvPr id="13" name="2 Subtítulo"/>
          <p:cNvSpPr txBox="1">
            <a:spLocks/>
          </p:cNvSpPr>
          <p:nvPr/>
        </p:nvSpPr>
        <p:spPr>
          <a:xfrm>
            <a:off x="4929190" y="3714752"/>
            <a:ext cx="3643338" cy="178595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a:buFont typeface="Wingdings" pitchFamily="2" charset="2"/>
              <a:buChar char="q"/>
            </a:pPr>
            <a:endParaRPr kumimoji="0" lang="es-ES_tradnl" sz="1400" b="1" i="1" u="none" strike="noStrike" kern="1200" cap="none" spc="0" normalizeH="0" baseline="0" noProof="0" dirty="0" smtClean="0">
              <a:ln>
                <a:noFill/>
              </a:ln>
              <a:solidFill>
                <a:schemeClr val="tx1"/>
              </a:solidFill>
              <a:effectLst/>
              <a:uLnTx/>
              <a:uFillTx/>
              <a:latin typeface="+mn-lt"/>
              <a:ea typeface="+mn-ea"/>
              <a:cs typeface="+mn-cs"/>
            </a:endParaRPr>
          </a:p>
          <a:p>
            <a:pPr>
              <a:buFont typeface="Wingdings" pitchFamily="2" charset="2"/>
              <a:buChar char="q"/>
            </a:pPr>
            <a:r>
              <a:rPr lang="es-ES_tradnl" sz="1400" b="1" i="1" dirty="0" smtClean="0">
                <a:solidFill>
                  <a:srgbClr val="C00000"/>
                </a:solidFill>
              </a:rPr>
              <a:t> </a:t>
            </a:r>
            <a:r>
              <a:rPr lang="es-ES_tradnl" sz="1400" b="1" i="1" dirty="0" smtClean="0">
                <a:solidFill>
                  <a:schemeClr val="tx1"/>
                </a:solidFill>
              </a:rPr>
              <a:t>Sistema de remuneración</a:t>
            </a:r>
          </a:p>
          <a:p>
            <a:pPr>
              <a:buFont typeface="Wingdings" pitchFamily="2" charset="2"/>
              <a:buChar char="q"/>
            </a:pPr>
            <a:endParaRPr lang="es-ES_tradnl" sz="1400" b="1" i="1" dirty="0" smtClean="0">
              <a:solidFill>
                <a:schemeClr val="tx1"/>
              </a:solidFill>
            </a:endParaRPr>
          </a:p>
          <a:p>
            <a:pPr>
              <a:buFont typeface="Wingdings" pitchFamily="2" charset="2"/>
              <a:buChar char="q"/>
            </a:pPr>
            <a:r>
              <a:rPr lang="es-ES_tradnl" sz="1400" b="1" i="1" dirty="0" smtClean="0">
                <a:solidFill>
                  <a:srgbClr val="C00000"/>
                </a:solidFill>
              </a:rPr>
              <a:t> </a:t>
            </a:r>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Sistema</a:t>
            </a:r>
            <a:r>
              <a:rPr kumimoji="0" lang="es-ES_tradnl" sz="1400" b="1" i="1" u="none" strike="noStrike" kern="1200" cap="none" spc="0" normalizeH="0" noProof="0" dirty="0" smtClean="0">
                <a:ln>
                  <a:noFill/>
                </a:ln>
                <a:solidFill>
                  <a:schemeClr val="tx1"/>
                </a:solidFill>
                <a:effectLst/>
                <a:uLnTx/>
                <a:uFillTx/>
                <a:latin typeface="+mn-lt"/>
                <a:ea typeface="+mn-ea"/>
                <a:cs typeface="+mn-cs"/>
              </a:rPr>
              <a:t> de trabajo y rendimiento</a:t>
            </a:r>
          </a:p>
          <a:p>
            <a:pPr>
              <a:buFont typeface="Wingdings" pitchFamily="2" charset="2"/>
              <a:buChar char="q"/>
            </a:pPr>
            <a:endParaRPr kumimoji="0" lang="es-ES_tradnl" sz="1400" b="1" i="1" u="none" strike="noStrike" kern="1200" cap="none" spc="0" normalizeH="0" noProof="0" dirty="0" smtClean="0">
              <a:ln>
                <a:noFill/>
              </a:ln>
              <a:solidFill>
                <a:schemeClr val="tx1"/>
              </a:solidFill>
              <a:effectLst/>
              <a:uLnTx/>
              <a:uFillTx/>
              <a:latin typeface="+mn-lt"/>
              <a:ea typeface="+mn-ea"/>
              <a:cs typeface="+mn-cs"/>
            </a:endParaRPr>
          </a:p>
          <a:p>
            <a:pPr>
              <a:buFont typeface="Wingdings" pitchFamily="2" charset="2"/>
              <a:buChar char="q"/>
            </a:pPr>
            <a:r>
              <a:rPr lang="es-ES_tradnl" sz="1400" b="1" i="1" baseline="0" dirty="0" smtClean="0">
                <a:solidFill>
                  <a:srgbClr val="C00000"/>
                </a:solidFill>
              </a:rPr>
              <a:t> </a:t>
            </a:r>
            <a:r>
              <a:rPr lang="es-ES_tradnl" sz="1400" b="1" i="1" baseline="0" dirty="0" smtClean="0">
                <a:solidFill>
                  <a:schemeClr val="tx1"/>
                </a:solidFill>
              </a:rPr>
              <a:t>Funciones</a:t>
            </a:r>
            <a:r>
              <a:rPr lang="es-ES_tradnl" sz="1400" b="1" i="1" dirty="0" smtClean="0">
                <a:solidFill>
                  <a:schemeClr val="tx1"/>
                </a:solidFill>
              </a:rPr>
              <a:t> </a:t>
            </a:r>
            <a:r>
              <a:rPr lang="es-ES_tradnl" sz="1400" i="1" dirty="0" smtClean="0">
                <a:solidFill>
                  <a:schemeClr val="tx1"/>
                </a:solidFill>
              </a:rPr>
              <a:t>(cuando excedan movilidad funcional)</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4" name="2 Subtítulo"/>
          <p:cNvSpPr txBox="1">
            <a:spLocks/>
          </p:cNvSpPr>
          <p:nvPr/>
        </p:nvSpPr>
        <p:spPr>
          <a:xfrm>
            <a:off x="428596" y="4357694"/>
            <a:ext cx="1490674" cy="27622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Afectan a:</a:t>
            </a:r>
          </a:p>
        </p:txBody>
      </p:sp>
      <p:sp>
        <p:nvSpPr>
          <p:cNvPr id="9" name="8 Rectángulo"/>
          <p:cNvSpPr/>
          <p:nvPr/>
        </p:nvSpPr>
        <p:spPr>
          <a:xfrm>
            <a:off x="571472" y="5857892"/>
            <a:ext cx="3714776" cy="246221"/>
          </a:xfrm>
          <a:prstGeom prst="rect">
            <a:avLst/>
          </a:prstGeom>
        </p:spPr>
        <p:txBody>
          <a:bodyPr wrap="square">
            <a:spAutoFit/>
          </a:bodyPr>
          <a:lstStyle/>
          <a:p>
            <a:r>
              <a:rPr lang="es-ES_tradnl" sz="1000" dirty="0" smtClean="0">
                <a:solidFill>
                  <a:schemeClr val="tx2"/>
                </a:solidFill>
              </a:rPr>
              <a:t>http://</a:t>
            </a:r>
            <a:r>
              <a:rPr lang="es-ES_tradnl" sz="1000" dirty="0" smtClean="0">
                <a:solidFill>
                  <a:schemeClr val="tx2"/>
                </a:solidFill>
                <a:hlinkClick r:id="rId3"/>
              </a:rPr>
              <a:t>www.youtube.com/watch?v=GjndFRYEkP8</a:t>
            </a:r>
            <a:endParaRPr lang="es-ES_tradnl" sz="1000" dirty="0">
              <a:solidFill>
                <a:schemeClr val="tx2"/>
              </a:solidFill>
            </a:endParaRPr>
          </a:p>
        </p:txBody>
      </p:sp>
      <p:sp>
        <p:nvSpPr>
          <p:cNvPr id="10" name="9 Botón de acción: Hacia delante o Siguiente">
            <a:hlinkClick r:id="" action="ppaction://hlinkshowjump?jump=nextslide" highlightClick="1"/>
          </p:cNvPr>
          <p:cNvSpPr/>
          <p:nvPr/>
        </p:nvSpPr>
        <p:spPr>
          <a:xfrm>
            <a:off x="7786710" y="571480"/>
            <a:ext cx="500066"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71472" y="571480"/>
            <a:ext cx="485778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MODIFICACIÓN SUSTANCIAL</a:t>
            </a:r>
            <a:endParaRPr lang="es-ES_tradnl" dirty="0"/>
          </a:p>
        </p:txBody>
      </p:sp>
      <p:sp>
        <p:nvSpPr>
          <p:cNvPr id="6" name="5 Rectángulo"/>
          <p:cNvSpPr/>
          <p:nvPr/>
        </p:nvSpPr>
        <p:spPr>
          <a:xfrm>
            <a:off x="5857884" y="571480"/>
            <a:ext cx="1550424" cy="369332"/>
          </a:xfrm>
          <a:prstGeom prst="rect">
            <a:avLst/>
          </a:prstGeom>
        </p:spPr>
        <p:txBody>
          <a:bodyPr wrap="square">
            <a:spAutoFit/>
          </a:bodyPr>
          <a:lstStyle/>
          <a:p>
            <a:r>
              <a:rPr lang="es-ES_tradnl" dirty="0"/>
              <a:t>(art. </a:t>
            </a:r>
            <a:r>
              <a:rPr lang="es-ES_tradnl" dirty="0" smtClean="0"/>
              <a:t>41 </a:t>
            </a:r>
            <a:r>
              <a:rPr lang="es-ES_tradnl" dirty="0"/>
              <a:t>ET)</a:t>
            </a:r>
          </a:p>
        </p:txBody>
      </p:sp>
      <p:sp>
        <p:nvSpPr>
          <p:cNvPr id="8" name="7 Flecha derecha"/>
          <p:cNvSpPr/>
          <p:nvPr/>
        </p:nvSpPr>
        <p:spPr>
          <a:xfrm>
            <a:off x="571472" y="1857364"/>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9 Flecha derecha"/>
          <p:cNvSpPr/>
          <p:nvPr/>
        </p:nvSpPr>
        <p:spPr>
          <a:xfrm>
            <a:off x="571472" y="3286124"/>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2 Subtítulo"/>
          <p:cNvSpPr txBox="1">
            <a:spLocks/>
          </p:cNvSpPr>
          <p:nvPr/>
        </p:nvSpPr>
        <p:spPr>
          <a:xfrm>
            <a:off x="1357290" y="1643050"/>
            <a:ext cx="5072098" cy="57150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individual:  </a:t>
            </a:r>
            <a:r>
              <a:rPr kumimoji="0" lang="es-ES_tradnl" sz="1400" i="1" u="none" strike="noStrike" kern="1200" cap="none" spc="0" normalizeH="0" noProof="0" dirty="0" smtClean="0">
                <a:ln>
                  <a:noFill/>
                </a:ln>
                <a:solidFill>
                  <a:schemeClr val="tx1"/>
                </a:solidFill>
                <a:effectLst/>
                <a:uLnTx/>
                <a:uFillTx/>
                <a:latin typeface="+mn-lt"/>
                <a:ea typeface="+mn-ea"/>
                <a:cs typeface="+mn-cs"/>
              </a:rPr>
              <a:t>1  trabajador ó en nº reducido (menos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2 Subtítulo"/>
          <p:cNvSpPr txBox="1">
            <a:spLocks/>
          </p:cNvSpPr>
          <p:nvPr/>
        </p:nvSpPr>
        <p:spPr>
          <a:xfrm>
            <a:off x="1357290" y="3214686"/>
            <a:ext cx="5072098" cy="35719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colectiva:  </a:t>
            </a:r>
            <a:r>
              <a:rPr kumimoji="0" lang="es-ES_tradnl" sz="1400" i="1" u="none" strike="noStrike" kern="1200" cap="none" spc="0" normalizeH="0" noProof="0" dirty="0" smtClean="0">
                <a:ln>
                  <a:noFill/>
                </a:ln>
                <a:solidFill>
                  <a:schemeClr val="tx1"/>
                </a:solidFill>
                <a:effectLst/>
                <a:uLnTx/>
                <a:uFillTx/>
                <a:latin typeface="+mn-lt"/>
                <a:ea typeface="+mn-ea"/>
                <a:cs typeface="+mn-cs"/>
              </a:rPr>
              <a:t>más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8" name="2 Subtítulo"/>
          <p:cNvSpPr txBox="1">
            <a:spLocks/>
          </p:cNvSpPr>
          <p:nvPr/>
        </p:nvSpPr>
        <p:spPr>
          <a:xfrm>
            <a:off x="6572264" y="2285992"/>
            <a:ext cx="1857388" cy="92869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Notificación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a cada</a:t>
            </a:r>
          </a:p>
          <a:p>
            <a:r>
              <a:rPr kumimoji="0" lang="es-ES_tradnl" sz="1400" b="1" i="1" u="none" strike="noStrike" kern="1200" cap="none" spc="0" normalizeH="0" noProof="0" dirty="0" smtClean="0">
                <a:ln>
                  <a:noFill/>
                </a:ln>
                <a:solidFill>
                  <a:schemeClr val="tx1"/>
                </a:solidFill>
                <a:effectLst/>
                <a:uLnTx/>
                <a:uFillTx/>
                <a:latin typeface="+mn-lt"/>
                <a:ea typeface="+mn-ea"/>
                <a:cs typeface="+mn-cs"/>
              </a:rPr>
              <a:t>trabajador:</a:t>
            </a:r>
          </a:p>
          <a:p>
            <a:r>
              <a:rPr lang="es-ES_tradnl" sz="1400" b="1" i="1" baseline="0" dirty="0" smtClean="0">
                <a:solidFill>
                  <a:srgbClr val="C00000"/>
                </a:solidFill>
              </a:rPr>
              <a:t>Mínimo</a:t>
            </a:r>
            <a:r>
              <a:rPr lang="es-ES_tradnl" sz="1400" b="1" i="1" dirty="0" smtClean="0">
                <a:solidFill>
                  <a:srgbClr val="C00000"/>
                </a:solidFill>
              </a:rPr>
              <a:t> 30 días</a:t>
            </a:r>
            <a:endParaRPr kumimoji="0" lang="es-ES_tradnl" sz="1400" i="1" u="none" strike="noStrike" kern="1200" cap="none" spc="0" normalizeH="0" baseline="0" noProof="0" dirty="0" smtClean="0">
              <a:ln>
                <a:noFill/>
              </a:ln>
              <a:solidFill>
                <a:srgbClr val="C00000"/>
              </a:solidFill>
              <a:effectLst/>
              <a:uLnTx/>
              <a:uFillTx/>
              <a:latin typeface="+mn-lt"/>
              <a:ea typeface="+mn-ea"/>
              <a:cs typeface="+mn-cs"/>
            </a:endParaRPr>
          </a:p>
        </p:txBody>
      </p:sp>
      <p:sp>
        <p:nvSpPr>
          <p:cNvPr id="19" name="2 Subtítulo"/>
          <p:cNvSpPr txBox="1">
            <a:spLocks/>
          </p:cNvSpPr>
          <p:nvPr/>
        </p:nvSpPr>
        <p:spPr>
          <a:xfrm>
            <a:off x="1785918" y="3571876"/>
            <a:ext cx="4429156" cy="71438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i="1" u="none" strike="noStrike" kern="1200" cap="none" spc="0" normalizeH="0" baseline="0" noProof="0" dirty="0" smtClean="0">
                <a:ln>
                  <a:noFill/>
                </a:ln>
                <a:solidFill>
                  <a:schemeClr val="tx1"/>
                </a:solidFill>
                <a:effectLst/>
                <a:uLnTx/>
                <a:uFillTx/>
                <a:latin typeface="+mn-lt"/>
                <a:ea typeface="+mn-ea"/>
                <a:cs typeface="+mn-cs"/>
              </a:rPr>
              <a:t>Previo a la notificación al trabajador: </a:t>
            </a:r>
          </a:p>
          <a:p>
            <a:r>
              <a:rPr kumimoji="0" lang="es-ES_tradnl" sz="1400" i="1" u="none" strike="noStrike" kern="1200" cap="none" spc="0" normalizeH="0" baseline="0" noProof="0" dirty="0" smtClean="0">
                <a:ln>
                  <a:noFill/>
                </a:ln>
                <a:solidFill>
                  <a:schemeClr val="tx1"/>
                </a:solidFill>
                <a:effectLst/>
                <a:uLnTx/>
                <a:uFillTx/>
                <a:latin typeface="+mn-lt"/>
                <a:ea typeface="+mn-ea"/>
                <a:cs typeface="+mn-cs"/>
              </a:rPr>
              <a:t>período de consulta con los representantes de los trabajadores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71472" y="571480"/>
            <a:ext cx="485778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MODIFICACIÓN SUSTANCIAL</a:t>
            </a:r>
            <a:endParaRPr lang="es-ES_tradnl" dirty="0"/>
          </a:p>
        </p:txBody>
      </p:sp>
      <p:sp>
        <p:nvSpPr>
          <p:cNvPr id="6" name="5 Rectángulo"/>
          <p:cNvSpPr/>
          <p:nvPr/>
        </p:nvSpPr>
        <p:spPr>
          <a:xfrm>
            <a:off x="5857884" y="571480"/>
            <a:ext cx="1550424" cy="369332"/>
          </a:xfrm>
          <a:prstGeom prst="rect">
            <a:avLst/>
          </a:prstGeom>
        </p:spPr>
        <p:txBody>
          <a:bodyPr wrap="square">
            <a:spAutoFit/>
          </a:bodyPr>
          <a:lstStyle/>
          <a:p>
            <a:r>
              <a:rPr lang="es-ES_tradnl" dirty="0"/>
              <a:t>(art. </a:t>
            </a:r>
            <a:r>
              <a:rPr lang="es-ES_tradnl" dirty="0" smtClean="0"/>
              <a:t>41 </a:t>
            </a:r>
            <a:r>
              <a:rPr lang="es-ES_tradnl" dirty="0"/>
              <a:t>ET)</a:t>
            </a:r>
          </a:p>
        </p:txBody>
      </p:sp>
      <p:sp>
        <p:nvSpPr>
          <p:cNvPr id="14" name="2 Subtítulo"/>
          <p:cNvSpPr txBox="1">
            <a:spLocks/>
          </p:cNvSpPr>
          <p:nvPr/>
        </p:nvSpPr>
        <p:spPr>
          <a:xfrm>
            <a:off x="285720" y="2714620"/>
            <a:ext cx="8572560" cy="400052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b="1" i="1" u="none" strike="noStrike" kern="1200" cap="none" spc="0" normalizeH="0" baseline="0" noProof="0" dirty="0" smtClean="0">
                <a:ln>
                  <a:noFill/>
                </a:ln>
                <a:solidFill>
                  <a:schemeClr val="tx1"/>
                </a:solidFill>
                <a:effectLst/>
                <a:uLnTx/>
                <a:uFillTx/>
                <a:latin typeface="+mn-lt"/>
                <a:ea typeface="+mn-ea"/>
                <a:cs typeface="+mn-cs"/>
              </a:rPr>
              <a:t>1-</a:t>
            </a:r>
            <a:r>
              <a:rPr kumimoji="0" lang="es-ES_tradnl" sz="1400" i="1" u="none" strike="noStrike" kern="1200" cap="none" spc="0" normalizeH="0" baseline="0" noProof="0" dirty="0" smtClean="0">
                <a:ln>
                  <a:noFill/>
                </a:ln>
                <a:solidFill>
                  <a:schemeClr val="tx1"/>
                </a:solidFill>
                <a:effectLst/>
                <a:uLnTx/>
                <a:uFillTx/>
                <a:latin typeface="+mn-lt"/>
                <a:ea typeface="+mn-ea"/>
                <a:cs typeface="+mn-cs"/>
              </a:rPr>
              <a:t> Aceptar</a:t>
            </a:r>
            <a:r>
              <a:rPr kumimoji="0" lang="es-ES_tradnl" sz="1400" i="1" u="none" strike="noStrike" kern="1200" cap="none" spc="0" normalizeH="0" noProof="0" dirty="0" smtClean="0">
                <a:ln>
                  <a:noFill/>
                </a:ln>
                <a:solidFill>
                  <a:schemeClr val="tx1"/>
                </a:solidFill>
                <a:effectLst/>
                <a:uLnTx/>
                <a:uFillTx/>
                <a:latin typeface="+mn-lt"/>
                <a:ea typeface="+mn-ea"/>
                <a:cs typeface="+mn-cs"/>
              </a:rPr>
              <a:t> la modificación.</a:t>
            </a:r>
          </a:p>
          <a:p>
            <a:endParaRPr kumimoji="0" lang="es-ES_tradnl" sz="1400" i="1" u="none" strike="noStrike" kern="1200" cap="none" spc="0" normalizeH="0" noProof="0" dirty="0" smtClean="0">
              <a:ln>
                <a:noFill/>
              </a:ln>
              <a:solidFill>
                <a:schemeClr val="tx1"/>
              </a:solidFill>
              <a:effectLst/>
              <a:uLnTx/>
              <a:uFillTx/>
              <a:latin typeface="+mn-lt"/>
              <a:ea typeface="+mn-ea"/>
              <a:cs typeface="+mn-cs"/>
            </a:endParaRPr>
          </a:p>
          <a:p>
            <a:r>
              <a:rPr lang="es-ES_tradnl" b="1" i="1" dirty="0" smtClean="0">
                <a:solidFill>
                  <a:schemeClr val="tx1"/>
                </a:solidFill>
              </a:rPr>
              <a:t>2-</a:t>
            </a:r>
            <a:r>
              <a:rPr lang="es-ES_tradnl" sz="1400" i="1" dirty="0" smtClean="0">
                <a:solidFill>
                  <a:schemeClr val="tx1"/>
                </a:solidFill>
              </a:rPr>
              <a:t> Extinguir su contrato de trabajo , cuando la modificación es referente a </a:t>
            </a:r>
          </a:p>
          <a:p>
            <a:endParaRPr lang="es-ES_tradnl" sz="1400" i="1" dirty="0" smtClean="0">
              <a:solidFill>
                <a:schemeClr val="tx1"/>
              </a:solidFill>
            </a:endParaRPr>
          </a:p>
          <a:p>
            <a:r>
              <a:rPr lang="es-ES_tradnl" sz="1400" i="1" dirty="0" smtClean="0">
                <a:solidFill>
                  <a:schemeClr val="tx1"/>
                </a:solidFill>
              </a:rPr>
              <a:t>              jornada de trabajo, horario ó  </a:t>
            </a:r>
            <a:r>
              <a:rPr lang="es-ES_tradnl" sz="1400" i="1" dirty="0" err="1" smtClean="0">
                <a:solidFill>
                  <a:schemeClr val="tx1"/>
                </a:solidFill>
              </a:rPr>
              <a:t>turnicidad</a:t>
            </a:r>
            <a:r>
              <a:rPr lang="es-ES_tradnl" sz="1400" i="1" dirty="0" smtClean="0">
                <a:solidFill>
                  <a:schemeClr val="tx1"/>
                </a:solidFill>
              </a:rPr>
              <a:t> ----</a:t>
            </a:r>
            <a:r>
              <a:rPr lang="es-ES_tradnl" sz="1400" i="1" dirty="0" smtClean="0">
                <a:solidFill>
                  <a:schemeClr val="tx1"/>
                </a:solidFill>
                <a:sym typeface="Wingdings" pitchFamily="2" charset="2"/>
              </a:rPr>
              <a:t> </a:t>
            </a:r>
            <a:r>
              <a:rPr lang="es-ES_tradnl" sz="1400" i="1" dirty="0" smtClean="0">
                <a:solidFill>
                  <a:schemeClr val="tx1"/>
                </a:solidFill>
              </a:rPr>
              <a:t>INDEMNIZACIÓN</a:t>
            </a:r>
          </a:p>
          <a:p>
            <a:endParaRPr lang="es-ES_tradnl" sz="1400" i="1" dirty="0" smtClean="0">
              <a:solidFill>
                <a:schemeClr val="tx1"/>
              </a:solidFill>
            </a:endParaRPr>
          </a:p>
          <a:p>
            <a:r>
              <a:rPr lang="es-ES_tradnl" sz="1400" i="1" dirty="0" smtClean="0">
                <a:solidFill>
                  <a:schemeClr val="tx1"/>
                </a:solidFill>
              </a:rPr>
              <a:t>				</a:t>
            </a:r>
            <a:r>
              <a:rPr lang="es-ES_tradnl" sz="1400" b="1" i="1" dirty="0" smtClean="0">
                <a:solidFill>
                  <a:schemeClr val="tx1"/>
                </a:solidFill>
              </a:rPr>
              <a:t>    20 días de salario </a:t>
            </a:r>
            <a:r>
              <a:rPr lang="es-ES_tradnl" sz="1400" i="1" dirty="0" smtClean="0">
                <a:solidFill>
                  <a:schemeClr val="tx1"/>
                </a:solidFill>
              </a:rPr>
              <a:t>por año de servicio</a:t>
            </a:r>
          </a:p>
          <a:p>
            <a:r>
              <a:rPr lang="es-ES_tradnl" sz="1400" i="1" dirty="0" smtClean="0">
                <a:solidFill>
                  <a:schemeClr val="tx1"/>
                </a:solidFill>
              </a:rPr>
              <a:t>				           Límite </a:t>
            </a:r>
            <a:r>
              <a:rPr lang="es-ES_tradnl" sz="1400" i="1" dirty="0" err="1" smtClean="0">
                <a:solidFill>
                  <a:schemeClr val="tx1"/>
                </a:solidFill>
              </a:rPr>
              <a:t>máx</a:t>
            </a:r>
            <a:r>
              <a:rPr lang="es-ES_tradnl" sz="1400" i="1" dirty="0" smtClean="0">
                <a:solidFill>
                  <a:schemeClr val="tx1"/>
                </a:solidFill>
              </a:rPr>
              <a:t>: </a:t>
            </a:r>
            <a:r>
              <a:rPr lang="es-ES_tradnl" sz="1400" b="1" i="1" dirty="0" smtClean="0">
                <a:solidFill>
                  <a:schemeClr val="tx1"/>
                </a:solidFill>
              </a:rPr>
              <a:t>9 mensualidades </a:t>
            </a:r>
          </a:p>
          <a:p>
            <a:endParaRPr lang="es-ES_tradnl" sz="1400" i="1" dirty="0" smtClean="0">
              <a:solidFill>
                <a:schemeClr val="tx1"/>
              </a:solidFill>
            </a:endParaRPr>
          </a:p>
          <a:p>
            <a:r>
              <a:rPr lang="es-ES_tradnl" b="1" i="1" dirty="0" smtClean="0">
                <a:solidFill>
                  <a:schemeClr val="tx1"/>
                </a:solidFill>
              </a:rPr>
              <a:t>3- </a:t>
            </a:r>
            <a:r>
              <a:rPr lang="es-ES_tradnl" sz="1400" i="1" dirty="0" smtClean="0">
                <a:solidFill>
                  <a:schemeClr val="tx1"/>
                </a:solidFill>
              </a:rPr>
              <a:t>Solicitar la extinción por causa justificada si puede alegar ante el </a:t>
            </a:r>
            <a:r>
              <a:rPr lang="es-ES_tradnl" sz="1400" b="1" i="1" dirty="0" smtClean="0">
                <a:solidFill>
                  <a:schemeClr val="tx1"/>
                </a:solidFill>
              </a:rPr>
              <a:t>Juzgado de lo Social</a:t>
            </a:r>
            <a:r>
              <a:rPr lang="es-ES_tradnl" sz="1400" i="1" dirty="0" smtClean="0">
                <a:solidFill>
                  <a:schemeClr val="tx1"/>
                </a:solidFill>
              </a:rPr>
              <a:t>, que la modificación supone un perjuicio para su formación profesional ó menoscaben su dignidad. Posible indemnización ….</a:t>
            </a:r>
            <a:r>
              <a:rPr lang="es-ES_tradnl" sz="1600" b="1" i="1" dirty="0" smtClean="0">
                <a:solidFill>
                  <a:schemeClr val="tx1"/>
                </a:solidFill>
              </a:rPr>
              <a:t>45días salario</a:t>
            </a:r>
            <a:r>
              <a:rPr lang="es-ES_tradnl" sz="1400" i="1" dirty="0" smtClean="0">
                <a:solidFill>
                  <a:schemeClr val="tx1"/>
                </a:solidFill>
              </a:rPr>
              <a:t> por año de servicio.</a:t>
            </a:r>
          </a:p>
          <a:p>
            <a:endParaRPr lang="es-ES_tradnl" sz="1400" i="1" dirty="0" smtClean="0">
              <a:solidFill>
                <a:schemeClr val="tx1"/>
              </a:solidFill>
            </a:endParaRPr>
          </a:p>
          <a:p>
            <a:endParaRPr lang="es-ES_tradnl" sz="1400" i="1" dirty="0" smtClean="0">
              <a:solidFill>
                <a:schemeClr val="tx1"/>
              </a:solidFill>
            </a:endParaRPr>
          </a:p>
          <a:p>
            <a:r>
              <a:rPr lang="es-ES_tradnl" sz="1400" i="1" dirty="0" smtClean="0">
                <a:solidFill>
                  <a:schemeClr val="tx1"/>
                </a:solidFill>
              </a:rPr>
              <a:t>4- Solicitar la extinción ante el </a:t>
            </a:r>
            <a:r>
              <a:rPr lang="es-ES_tradnl" sz="1400" b="1" i="1" dirty="0" smtClean="0">
                <a:solidFill>
                  <a:schemeClr val="tx1"/>
                </a:solidFill>
              </a:rPr>
              <a:t>Juzgado de lo Social </a:t>
            </a:r>
            <a:r>
              <a:rPr lang="es-ES_tradnl" sz="1400" i="1" dirty="0" smtClean="0">
                <a:solidFill>
                  <a:schemeClr val="tx1"/>
                </a:solidFill>
              </a:rPr>
              <a:t>alegando modificación no justificada. Si fuese así, no se podrían aplicar las nuevas modificaciones.</a:t>
            </a:r>
          </a:p>
          <a:p>
            <a:endParaRPr lang="es-ES_tradnl" sz="1400" i="1" dirty="0" smtClean="0">
              <a:solidFill>
                <a:schemeClr val="tx1"/>
              </a:solidFill>
            </a:endParaRPr>
          </a:p>
          <a:p>
            <a:endParaRPr lang="es-ES_tradnl" sz="1400" i="1" dirty="0" smtClean="0">
              <a:solidFill>
                <a:schemeClr val="tx1"/>
              </a:solidFill>
            </a:endParaRPr>
          </a:p>
          <a:p>
            <a:endParaRPr lang="es-ES_tradnl" sz="1400" i="1" dirty="0" smtClean="0">
              <a:solidFill>
                <a:schemeClr val="tx1"/>
              </a:solidFill>
            </a:endParaRPr>
          </a:p>
          <a:p>
            <a:endParaRPr kumimoji="0" lang="es-ES_tradnl" sz="1400" b="1" i="1" u="none" strike="noStrike" kern="1200" cap="none" spc="0" normalizeH="0" noProof="0" dirty="0" smtClean="0">
              <a:ln>
                <a:noFill/>
              </a:ln>
              <a:solidFill>
                <a:schemeClr val="tx1"/>
              </a:solidFill>
              <a:effectLst/>
              <a:uLnTx/>
              <a:uFillTx/>
              <a:latin typeface="+mn-lt"/>
              <a:ea typeface="+mn-ea"/>
              <a:cs typeface="+mn-cs"/>
            </a:endParaRPr>
          </a:p>
          <a:p>
            <a:endParaRPr lang="es-ES_tradnl" sz="1400" b="1"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7" name="16 Flecha curvada hacia arriba"/>
          <p:cNvSpPr/>
          <p:nvPr/>
        </p:nvSpPr>
        <p:spPr>
          <a:xfrm>
            <a:off x="4357686" y="5500702"/>
            <a:ext cx="785818" cy="14287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0" name="19 Rectángulo"/>
          <p:cNvSpPr/>
          <p:nvPr/>
        </p:nvSpPr>
        <p:spPr>
          <a:xfrm>
            <a:off x="4000496" y="1714488"/>
            <a:ext cx="3286148" cy="714380"/>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dirty="0" smtClean="0">
                <a:solidFill>
                  <a:schemeClr val="tx1"/>
                </a:solidFill>
              </a:rPr>
              <a:t>¿QUÉ PUEDE HACER EL TRABAJADOR?</a:t>
            </a:r>
            <a:endParaRPr lang="es-ES_tradnl" dirty="0">
              <a:solidFill>
                <a:schemeClr val="tx1"/>
              </a:solidFill>
            </a:endParaRPr>
          </a:p>
        </p:txBody>
      </p:sp>
      <p:pic>
        <p:nvPicPr>
          <p:cNvPr id="38916" name="Picture 4" descr="http://www.chateagratis.net/blog/wp-content/uploads/2009/08/interrogacion.jpg"/>
          <p:cNvPicPr>
            <a:picLocks noChangeAspect="1" noChangeArrowheads="1"/>
          </p:cNvPicPr>
          <p:nvPr/>
        </p:nvPicPr>
        <p:blipFill>
          <a:blip r:embed="rId3"/>
          <a:srcRect/>
          <a:stretch>
            <a:fillRect/>
          </a:stretch>
        </p:blipFill>
        <p:spPr bwMode="auto">
          <a:xfrm>
            <a:off x="785786" y="1071547"/>
            <a:ext cx="1285884" cy="1607355"/>
          </a:xfrm>
          <a:prstGeom prst="rect">
            <a:avLst/>
          </a:prstGeom>
          <a:noFill/>
        </p:spPr>
      </p:pic>
      <p:sp>
        <p:nvSpPr>
          <p:cNvPr id="15" name="14 Flecha abajo"/>
          <p:cNvSpPr/>
          <p:nvPr/>
        </p:nvSpPr>
        <p:spPr>
          <a:xfrm>
            <a:off x="6000760" y="3929066"/>
            <a:ext cx="214314"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9" name="Picture 4" descr="http://www.indemnizacionporaccidente.com/blog/wp-content/uploads/2010/12/indemnizaci%C3%B3n-siniestro-total.jpeg"/>
          <p:cNvPicPr>
            <a:picLocks noChangeAspect="1" noChangeArrowheads="1"/>
          </p:cNvPicPr>
          <p:nvPr/>
        </p:nvPicPr>
        <p:blipFill>
          <a:blip r:embed="rId4"/>
          <a:srcRect/>
          <a:stretch>
            <a:fillRect/>
          </a:stretch>
        </p:blipFill>
        <p:spPr bwMode="auto">
          <a:xfrm>
            <a:off x="7858148" y="3000372"/>
            <a:ext cx="642942" cy="642942"/>
          </a:xfrm>
          <a:prstGeom prst="rect">
            <a:avLst/>
          </a:prstGeom>
          <a:noFill/>
        </p:spPr>
      </p:pic>
      <p:pic>
        <p:nvPicPr>
          <p:cNvPr id="10" name="Picture 4" descr="http://www.indemnizacionporaccidente.com/blog/wp-content/uploads/2010/12/indemnizaci%C3%B3n-siniestro-total.jpeg"/>
          <p:cNvPicPr>
            <a:picLocks noChangeAspect="1" noChangeArrowheads="1"/>
          </p:cNvPicPr>
          <p:nvPr/>
        </p:nvPicPr>
        <p:blipFill>
          <a:blip r:embed="rId4"/>
          <a:srcRect/>
          <a:stretch>
            <a:fillRect/>
          </a:stretch>
        </p:blipFill>
        <p:spPr bwMode="auto">
          <a:xfrm>
            <a:off x="8072462" y="4500570"/>
            <a:ext cx="642942" cy="64294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71472" y="571480"/>
            <a:ext cx="485778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_tradnl" dirty="0" smtClean="0"/>
              <a:t>MODIFICACIÓN SUSTANCIAL. Ejemplo</a:t>
            </a:r>
            <a:endParaRPr lang="es-ES_tradnl" dirty="0"/>
          </a:p>
        </p:txBody>
      </p:sp>
      <p:sp>
        <p:nvSpPr>
          <p:cNvPr id="8" name="7 Flecha derecha"/>
          <p:cNvSpPr/>
          <p:nvPr/>
        </p:nvSpPr>
        <p:spPr>
          <a:xfrm>
            <a:off x="857224" y="1357298"/>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9 Flecha derecha"/>
          <p:cNvSpPr/>
          <p:nvPr/>
        </p:nvSpPr>
        <p:spPr>
          <a:xfrm>
            <a:off x="857224" y="2071678"/>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2 Subtítulo"/>
          <p:cNvSpPr txBox="1">
            <a:spLocks/>
          </p:cNvSpPr>
          <p:nvPr/>
        </p:nvSpPr>
        <p:spPr>
          <a:xfrm>
            <a:off x="1857356" y="1071546"/>
            <a:ext cx="5072098" cy="57150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individual:  </a:t>
            </a:r>
            <a:r>
              <a:rPr kumimoji="0" lang="es-ES_tradnl" sz="1400" i="1" u="none" strike="noStrike" kern="1200" cap="none" spc="0" normalizeH="0" noProof="0" dirty="0" smtClean="0">
                <a:ln>
                  <a:noFill/>
                </a:ln>
                <a:solidFill>
                  <a:schemeClr val="tx1"/>
                </a:solidFill>
                <a:effectLst/>
                <a:uLnTx/>
                <a:uFillTx/>
                <a:latin typeface="+mn-lt"/>
                <a:ea typeface="+mn-ea"/>
                <a:cs typeface="+mn-cs"/>
              </a:rPr>
              <a:t>1  trabajador ó en nº reducido (menos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2 Subtítulo"/>
          <p:cNvSpPr txBox="1">
            <a:spLocks/>
          </p:cNvSpPr>
          <p:nvPr/>
        </p:nvSpPr>
        <p:spPr>
          <a:xfrm>
            <a:off x="1857356" y="2071678"/>
            <a:ext cx="5072098" cy="35719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colectiva:  </a:t>
            </a:r>
            <a:r>
              <a:rPr kumimoji="0" lang="es-ES_tradnl" sz="1400" i="1" u="none" strike="noStrike" kern="1200" cap="none" spc="0" normalizeH="0" noProof="0" dirty="0" smtClean="0">
                <a:ln>
                  <a:noFill/>
                </a:ln>
                <a:solidFill>
                  <a:schemeClr val="tx1"/>
                </a:solidFill>
                <a:effectLst/>
                <a:uLnTx/>
                <a:uFillTx/>
                <a:latin typeface="+mn-lt"/>
                <a:ea typeface="+mn-ea"/>
                <a:cs typeface="+mn-cs"/>
              </a:rPr>
              <a:t>más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4" name="2 Subtítulo"/>
          <p:cNvSpPr txBox="1">
            <a:spLocks/>
          </p:cNvSpPr>
          <p:nvPr/>
        </p:nvSpPr>
        <p:spPr>
          <a:xfrm>
            <a:off x="571472" y="1071546"/>
            <a:ext cx="8001056" cy="164307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i="1" u="none" strike="noStrike" kern="1200" cap="none" spc="0" normalizeH="0" baseline="0" noProof="0" dirty="0" smtClean="0">
                <a:ln>
                  <a:noFill/>
                </a:ln>
                <a:solidFill>
                  <a:schemeClr val="tx1"/>
                </a:solidFill>
                <a:effectLst/>
                <a:uLnTx/>
                <a:uFillTx/>
                <a:latin typeface="+mn-lt"/>
                <a:ea typeface="+mn-ea"/>
                <a:cs typeface="+mn-cs"/>
              </a:rPr>
              <a:t>Un banco</a:t>
            </a:r>
            <a:r>
              <a:rPr kumimoji="0" lang="es-ES_tradnl" sz="1400" i="1" u="none" strike="noStrike" kern="1200" cap="none" spc="0" normalizeH="0" noProof="0" dirty="0" smtClean="0">
                <a:ln>
                  <a:noFill/>
                </a:ln>
                <a:solidFill>
                  <a:schemeClr val="tx1"/>
                </a:solidFill>
                <a:effectLst/>
                <a:uLnTx/>
                <a:uFillTx/>
                <a:latin typeface="+mn-lt"/>
                <a:ea typeface="+mn-ea"/>
                <a:cs typeface="+mn-cs"/>
              </a:rPr>
              <a:t> ante la necesidad de atender a la demanda de clientes por la tarde, decide ampliar su horario hasta las 18 horas; ante esta situación, le comunica a uno de sus trabajadores, que se le va a cambiar el horario de trabajo. Al trabajador no le interesa el cambio. Lleva 10 años en la empresa y su salario es de 1.000€ al mes y dos pagas extras al año de 1.000€ cada una.</a:t>
            </a:r>
          </a:p>
          <a:p>
            <a:r>
              <a:rPr lang="es-ES_tradnl" sz="1400" i="1" dirty="0" smtClean="0">
                <a:solidFill>
                  <a:schemeClr val="tx1"/>
                </a:solidFill>
              </a:rPr>
              <a:t>¿tiene opción de extinguir su contrato?</a:t>
            </a:r>
          </a:p>
          <a:p>
            <a:r>
              <a:rPr lang="es-ES_tradnl" sz="1400" i="1" dirty="0" smtClean="0">
                <a:solidFill>
                  <a:schemeClr val="tx1"/>
                </a:solidFill>
              </a:rPr>
              <a:t>¿tendría derecho a alguna indemnización?</a:t>
            </a:r>
          </a:p>
          <a:p>
            <a:endParaRPr lang="es-ES_tradnl" sz="1400" i="1" dirty="0" smtClean="0">
              <a:solidFill>
                <a:schemeClr val="tx1"/>
              </a:solidFill>
            </a:endParaRPr>
          </a:p>
          <a:p>
            <a:endParaRPr kumimoji="0" lang="es-ES_tradnl" sz="1400" b="1" i="1" u="none" strike="noStrike" kern="1200" cap="none" spc="0" normalizeH="0" noProof="0" dirty="0" smtClean="0">
              <a:ln>
                <a:noFill/>
              </a:ln>
              <a:solidFill>
                <a:schemeClr val="tx1"/>
              </a:solidFill>
              <a:effectLst/>
              <a:uLnTx/>
              <a:uFillTx/>
              <a:latin typeface="+mn-lt"/>
              <a:ea typeface="+mn-ea"/>
              <a:cs typeface="+mn-cs"/>
            </a:endParaRPr>
          </a:p>
          <a:p>
            <a:endParaRPr lang="es-ES_tradnl" sz="1400" b="1"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5" name="2 Subtítulo"/>
          <p:cNvSpPr txBox="1">
            <a:spLocks/>
          </p:cNvSpPr>
          <p:nvPr/>
        </p:nvSpPr>
        <p:spPr>
          <a:xfrm>
            <a:off x="571472" y="3143248"/>
            <a:ext cx="8001056" cy="2643206"/>
          </a:xfrm>
          <a:prstGeom prst="rect">
            <a:avLst/>
          </a:prstGeom>
          <a:solidFill>
            <a:schemeClr val="accent1">
              <a:lumMod val="20000"/>
              <a:lumOff val="80000"/>
            </a:schemeClr>
          </a:solidFill>
        </p:spPr>
        <p:style>
          <a:lnRef idx="2">
            <a:schemeClr val="accent3"/>
          </a:lnRef>
          <a:fillRef idx="1">
            <a:schemeClr val="lt1"/>
          </a:fillRef>
          <a:effectRef idx="0">
            <a:schemeClr val="accent3"/>
          </a:effectRef>
          <a:fontRef idx="minor">
            <a:schemeClr val="dk1"/>
          </a:fontRef>
        </p:style>
        <p:txBody>
          <a:bodyPr vert="horz" lIns="182880" tIns="0">
            <a:noAutofit/>
          </a:bodyPr>
          <a:lstStyle/>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a:p>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a:p>
            <a:pPr>
              <a:buFont typeface="Arial" pitchFamily="34" charset="0"/>
              <a:buChar char="•"/>
            </a:pPr>
            <a:r>
              <a:rPr lang="es-ES_tradnl" sz="1200" i="1" dirty="0" smtClean="0">
                <a:solidFill>
                  <a:schemeClr val="tx1"/>
                </a:solidFill>
              </a:rPr>
              <a:t> Puede extinguir la relación laboral ya que la modificación sustancial es relativa al horario, con derecho a una indemnización de 20 días de salario por año de servicio, con el límite de 9 mensualidades; en este caso:</a:t>
            </a:r>
          </a:p>
          <a:p>
            <a:endParaRPr lang="es-ES_tradnl" sz="1200" i="1" dirty="0" smtClean="0">
              <a:solidFill>
                <a:schemeClr val="tx1"/>
              </a:solidFill>
            </a:endParaRPr>
          </a:p>
          <a:p>
            <a:r>
              <a:rPr kumimoji="0" lang="es-ES_tradnl" sz="1200" i="1" u="none" strike="noStrike" kern="1200" cap="none" spc="0" normalizeH="0" baseline="0" noProof="0" dirty="0" smtClean="0">
                <a:ln>
                  <a:noFill/>
                </a:ln>
                <a:solidFill>
                  <a:schemeClr val="tx1"/>
                </a:solidFill>
                <a:effectLst/>
                <a:uLnTx/>
                <a:uFillTx/>
                <a:latin typeface="+mn-lt"/>
                <a:ea typeface="+mn-ea"/>
                <a:cs typeface="+mn-cs"/>
              </a:rPr>
              <a:t>Salario</a:t>
            </a:r>
            <a:r>
              <a:rPr kumimoji="0" lang="es-ES_tradnl" sz="1200" i="1" u="none" strike="noStrike" kern="1200" cap="none" spc="0" normalizeH="0" noProof="0" dirty="0" smtClean="0">
                <a:ln>
                  <a:noFill/>
                </a:ln>
                <a:solidFill>
                  <a:schemeClr val="tx1"/>
                </a:solidFill>
                <a:effectLst/>
                <a:uLnTx/>
                <a:uFillTx/>
                <a:latin typeface="+mn-lt"/>
                <a:ea typeface="+mn-ea"/>
                <a:cs typeface="+mn-cs"/>
              </a:rPr>
              <a:t> diario: 1.000/30 días   +  (2*1000)/360 = 38,89€/día</a:t>
            </a:r>
          </a:p>
          <a:p>
            <a:r>
              <a:rPr kumimoji="0" lang="es-ES_tradnl" sz="1200" i="1" u="none" strike="noStrike" kern="1200" cap="none" spc="0" normalizeH="0" baseline="0" noProof="0" dirty="0" smtClean="0">
                <a:ln>
                  <a:noFill/>
                </a:ln>
                <a:solidFill>
                  <a:schemeClr val="tx1"/>
                </a:solidFill>
                <a:effectLst/>
                <a:uLnTx/>
                <a:uFillTx/>
                <a:latin typeface="+mn-lt"/>
                <a:ea typeface="+mn-ea"/>
                <a:cs typeface="+mn-cs"/>
              </a:rPr>
              <a:t>Indemnización= 38,89€/día X 20 días X 10 años = 7.778 €</a:t>
            </a:r>
          </a:p>
          <a:p>
            <a:r>
              <a:rPr lang="es-ES_tradnl" sz="1200" i="1" dirty="0" smtClean="0">
                <a:solidFill>
                  <a:schemeClr val="tx1"/>
                </a:solidFill>
              </a:rPr>
              <a:t>Límite de la indemnización: 38,89€/día  X 30 días X 9 meses =10.500€.</a:t>
            </a:r>
          </a:p>
          <a:p>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a:p>
            <a:r>
              <a:rPr lang="es-ES_tradnl" sz="1200" i="1" dirty="0" smtClean="0">
                <a:solidFill>
                  <a:schemeClr val="tx1"/>
                </a:solidFill>
              </a:rPr>
              <a:t>La indemnización no supera el límite. Cobraría 7.778€ brutos</a:t>
            </a:r>
            <a:endParaRPr kumimoji="0" lang="es-ES_tradnl" sz="1200" i="1"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7 Subtítulo"/>
          <p:cNvSpPr>
            <a:spLocks noGrp="1"/>
          </p:cNvSpPr>
          <p:nvPr>
            <p:ph idx="1"/>
          </p:nvPr>
        </p:nvSpPr>
        <p:spPr>
          <a:xfrm>
            <a:off x="428596" y="2000240"/>
            <a:ext cx="8286808" cy="4330828"/>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gn="l">
              <a:buNone/>
            </a:pPr>
            <a:r>
              <a:rPr lang="es-ES_tradnl" sz="1050" i="1" u="sng" dirty="0" smtClean="0">
                <a:solidFill>
                  <a:schemeClr val="tx1">
                    <a:lumMod val="95000"/>
                    <a:lumOff val="5000"/>
                  </a:schemeClr>
                </a:solidFill>
              </a:rPr>
              <a:t>Ejemplo notificación a administrativa RRHH (contrato indefinido)</a:t>
            </a:r>
          </a:p>
          <a:p>
            <a:pPr>
              <a:buNone/>
            </a:pPr>
            <a:endParaRPr lang="es-ES_tradnl" sz="1050" i="1" dirty="0" smtClean="0">
              <a:solidFill>
                <a:schemeClr val="tx1">
                  <a:lumMod val="95000"/>
                  <a:lumOff val="5000"/>
                </a:schemeClr>
              </a:solidFill>
            </a:endParaRPr>
          </a:p>
          <a:p>
            <a:pPr algn="r">
              <a:buNone/>
            </a:pPr>
            <a:r>
              <a:rPr lang="es-ES_tradnl" sz="1050" i="1" dirty="0" err="1" smtClean="0">
                <a:solidFill>
                  <a:schemeClr val="tx1">
                    <a:lumMod val="95000"/>
                    <a:lumOff val="5000"/>
                  </a:schemeClr>
                </a:solidFill>
              </a:rPr>
              <a:t>Vilalba</a:t>
            </a:r>
            <a:r>
              <a:rPr lang="es-ES_tradnl" sz="1050" i="1" dirty="0" smtClean="0">
                <a:solidFill>
                  <a:schemeClr val="tx1">
                    <a:lumMod val="95000"/>
                    <a:lumOff val="5000"/>
                  </a:schemeClr>
                </a:solidFill>
              </a:rPr>
              <a:t> 28 de marzo de 2011</a:t>
            </a:r>
          </a:p>
          <a:p>
            <a:pPr algn="l">
              <a:buNone/>
            </a:pPr>
            <a:r>
              <a:rPr lang="es-ES_tradnl" sz="1050" i="1" dirty="0" smtClean="0">
                <a:solidFill>
                  <a:schemeClr val="tx1">
                    <a:lumMod val="95000"/>
                    <a:lumOff val="5000"/>
                  </a:schemeClr>
                </a:solidFill>
              </a:rPr>
              <a:t>Dª. Mª José López </a:t>
            </a:r>
            <a:r>
              <a:rPr lang="es-ES_tradnl" sz="1050" i="1" dirty="0" err="1" smtClean="0">
                <a:solidFill>
                  <a:schemeClr val="tx1">
                    <a:lumMod val="95000"/>
                    <a:lumOff val="5000"/>
                  </a:schemeClr>
                </a:solidFill>
              </a:rPr>
              <a:t>Seoane</a:t>
            </a:r>
            <a:endParaRPr lang="es-ES_tradnl" sz="1050" i="1" dirty="0" smtClean="0">
              <a:solidFill>
                <a:schemeClr val="tx1">
                  <a:lumMod val="95000"/>
                  <a:lumOff val="5000"/>
                </a:schemeClr>
              </a:solidFill>
            </a:endParaRPr>
          </a:p>
          <a:p>
            <a:pPr algn="l">
              <a:buNone/>
            </a:pPr>
            <a:r>
              <a:rPr lang="es-ES_tradnl" sz="1050" i="1" dirty="0" err="1" smtClean="0">
                <a:solidFill>
                  <a:schemeClr val="tx1">
                    <a:lumMod val="95000"/>
                    <a:lumOff val="5000"/>
                  </a:schemeClr>
                </a:solidFill>
              </a:rPr>
              <a:t>NIF:xx.xxx.xxx</a:t>
            </a:r>
            <a:r>
              <a:rPr lang="es-ES_tradnl" sz="1050" i="1" dirty="0" smtClean="0">
                <a:solidFill>
                  <a:schemeClr val="tx1">
                    <a:lumMod val="95000"/>
                    <a:lumOff val="5000"/>
                  </a:schemeClr>
                </a:solidFill>
              </a:rPr>
              <a:t>-x</a:t>
            </a:r>
          </a:p>
          <a:p>
            <a:pPr algn="l">
              <a:buNone/>
            </a:pPr>
            <a:endParaRPr lang="es-ES_tradnl" sz="1050" i="1" dirty="0" smtClean="0">
              <a:solidFill>
                <a:schemeClr val="tx1">
                  <a:lumMod val="95000"/>
                  <a:lumOff val="5000"/>
                </a:schemeClr>
              </a:solidFill>
            </a:endParaRPr>
          </a:p>
          <a:p>
            <a:pPr marL="0">
              <a:buNone/>
            </a:pPr>
            <a:r>
              <a:rPr lang="es-ES_tradnl" sz="1050" i="1" dirty="0" smtClean="0">
                <a:solidFill>
                  <a:schemeClr val="tx1">
                    <a:lumMod val="95000"/>
                    <a:lumOff val="5000"/>
                  </a:schemeClr>
                </a:solidFill>
              </a:rPr>
              <a:t>Estimada trabajadora,</a:t>
            </a:r>
          </a:p>
          <a:p>
            <a:pPr marL="0">
              <a:buNone/>
            </a:pPr>
            <a:endParaRPr lang="es-ES_tradnl" sz="1050" i="1" dirty="0" smtClean="0">
              <a:solidFill>
                <a:schemeClr val="tx1">
                  <a:lumMod val="95000"/>
                  <a:lumOff val="5000"/>
                </a:schemeClr>
              </a:solidFill>
            </a:endParaRPr>
          </a:p>
          <a:p>
            <a:pPr marL="0">
              <a:buNone/>
            </a:pPr>
            <a:r>
              <a:rPr lang="es-ES_tradnl" sz="1050" i="1" dirty="0" smtClean="0">
                <a:solidFill>
                  <a:schemeClr val="tx1">
                    <a:lumMod val="95000"/>
                    <a:lumOff val="5000"/>
                  </a:schemeClr>
                </a:solidFill>
              </a:rPr>
              <a:t>Sirva la presente para comunicarle que, a partir del próximo día 1 de abril, pasará usted a desarrollar funciones propias de su categoría profesional, en el Departamento de Logística.</a:t>
            </a:r>
          </a:p>
          <a:p>
            <a:pPr marL="0">
              <a:buNone/>
            </a:pPr>
            <a:endParaRPr lang="es-ES_tradnl" sz="1050" i="1" dirty="0" smtClean="0">
              <a:solidFill>
                <a:schemeClr val="tx1">
                  <a:lumMod val="95000"/>
                  <a:lumOff val="5000"/>
                </a:schemeClr>
              </a:solidFill>
            </a:endParaRPr>
          </a:p>
          <a:p>
            <a:pPr marL="0">
              <a:buNone/>
            </a:pPr>
            <a:r>
              <a:rPr lang="es-ES_tradnl" sz="1050" i="1" dirty="0" smtClean="0">
                <a:solidFill>
                  <a:schemeClr val="tx1">
                    <a:lumMod val="95000"/>
                    <a:lumOff val="5000"/>
                  </a:schemeClr>
                </a:solidFill>
              </a:rPr>
              <a:t>Su función específica será la de servir de apoyo administrativo en la gestión de inventarios, al Responsable de Departamento. El motivo del referido cambio, viene dado por la necesaria reestructuración del Departamento de Logística, como consecuencia de la reciente introducción de un nuevo programa informático de gestión de stocks.</a:t>
            </a:r>
          </a:p>
          <a:p>
            <a:pPr marL="0">
              <a:buNone/>
            </a:pPr>
            <a:endParaRPr lang="es-ES_tradnl" sz="1050" i="1" dirty="0" smtClean="0">
              <a:solidFill>
                <a:schemeClr val="tx1">
                  <a:lumMod val="95000"/>
                  <a:lumOff val="5000"/>
                </a:schemeClr>
              </a:solidFill>
            </a:endParaRPr>
          </a:p>
          <a:p>
            <a:pPr marL="0">
              <a:buNone/>
            </a:pPr>
            <a:r>
              <a:rPr lang="es-ES_tradnl" sz="1050" i="1" dirty="0" smtClean="0">
                <a:solidFill>
                  <a:schemeClr val="tx1">
                    <a:lumMod val="95000"/>
                    <a:lumOff val="5000"/>
                  </a:schemeClr>
                </a:solidFill>
              </a:rPr>
              <a:t>Todo ello  con el siguiente mantenimiento de los derechos económicos y profesionales que le corresponden.</a:t>
            </a:r>
          </a:p>
          <a:p>
            <a:pPr algn="l">
              <a:buNone/>
            </a:pPr>
            <a:endParaRPr lang="es-ES_tradnl" sz="1050" i="1" dirty="0" smtClean="0">
              <a:solidFill>
                <a:schemeClr val="tx1">
                  <a:lumMod val="95000"/>
                  <a:lumOff val="5000"/>
                </a:schemeClr>
              </a:solidFill>
            </a:endParaRPr>
          </a:p>
          <a:p>
            <a:pPr algn="l">
              <a:buNone/>
            </a:pPr>
            <a:r>
              <a:rPr lang="es-ES_tradnl" sz="1050" i="1" dirty="0" smtClean="0">
                <a:solidFill>
                  <a:schemeClr val="tx1">
                    <a:lumMod val="95000"/>
                    <a:lumOff val="5000"/>
                  </a:schemeClr>
                </a:solidFill>
              </a:rPr>
              <a:t>Sin otro particular, se despide atentamente,</a:t>
            </a:r>
          </a:p>
          <a:p>
            <a:pPr algn="l">
              <a:buNone/>
            </a:pPr>
            <a:endParaRPr lang="es-ES_tradnl" sz="1050" i="1" dirty="0" smtClean="0">
              <a:solidFill>
                <a:schemeClr val="tx1">
                  <a:lumMod val="95000"/>
                  <a:lumOff val="5000"/>
                </a:schemeClr>
              </a:solidFill>
            </a:endParaRPr>
          </a:p>
          <a:p>
            <a:pPr algn="l">
              <a:buNone/>
            </a:pPr>
            <a:endParaRPr lang="es-ES_tradnl" sz="1050" i="1" dirty="0" smtClean="0">
              <a:solidFill>
                <a:schemeClr val="tx1">
                  <a:lumMod val="95000"/>
                  <a:lumOff val="5000"/>
                </a:schemeClr>
              </a:solidFill>
            </a:endParaRPr>
          </a:p>
          <a:p>
            <a:pPr algn="l">
              <a:buNone/>
            </a:pPr>
            <a:endParaRPr lang="es-ES_tradnl" sz="1050" i="1" dirty="0" smtClean="0">
              <a:solidFill>
                <a:schemeClr val="tx1">
                  <a:lumMod val="95000"/>
                  <a:lumOff val="5000"/>
                </a:schemeClr>
              </a:solidFill>
            </a:endParaRPr>
          </a:p>
          <a:p>
            <a:pPr algn="l">
              <a:buNone/>
            </a:pPr>
            <a:endParaRPr lang="es-ES_tradnl" sz="1050" i="1" dirty="0" smtClean="0">
              <a:solidFill>
                <a:schemeClr val="tx1">
                  <a:lumMod val="95000"/>
                  <a:lumOff val="5000"/>
                </a:schemeClr>
              </a:solidFill>
            </a:endParaRPr>
          </a:p>
          <a:p>
            <a:pPr algn="l">
              <a:buNone/>
            </a:pPr>
            <a:r>
              <a:rPr lang="es-ES_tradnl" sz="1050" i="1" dirty="0" smtClean="0">
                <a:solidFill>
                  <a:schemeClr val="tx1">
                    <a:lumMod val="95000"/>
                    <a:lumOff val="5000"/>
                  </a:schemeClr>
                </a:solidFill>
              </a:rPr>
              <a:t>Dª </a:t>
            </a:r>
            <a:r>
              <a:rPr lang="es-ES_tradnl" sz="1050" i="1" dirty="0" err="1" smtClean="0">
                <a:solidFill>
                  <a:schemeClr val="tx1">
                    <a:lumMod val="95000"/>
                    <a:lumOff val="5000"/>
                  </a:schemeClr>
                </a:solidFill>
              </a:rPr>
              <a:t>Luísa</a:t>
            </a:r>
            <a:r>
              <a:rPr lang="es-ES_tradnl" sz="1050" i="1" dirty="0" smtClean="0">
                <a:solidFill>
                  <a:schemeClr val="tx1">
                    <a:lumMod val="95000"/>
                    <a:lumOff val="5000"/>
                  </a:schemeClr>
                </a:solidFill>
              </a:rPr>
              <a:t> López Pena				Recibí,</a:t>
            </a:r>
          </a:p>
          <a:p>
            <a:pPr>
              <a:buNone/>
            </a:pPr>
            <a:r>
              <a:rPr lang="es-ES_tradnl" sz="1050" i="1" dirty="0" smtClean="0">
                <a:solidFill>
                  <a:schemeClr val="tx1">
                    <a:lumMod val="95000"/>
                    <a:lumOff val="5000"/>
                  </a:schemeClr>
                </a:solidFill>
              </a:rPr>
              <a:t>Responsable de RRHH				Dª. Mª José López </a:t>
            </a:r>
            <a:r>
              <a:rPr lang="es-ES_tradnl" sz="1050" i="1" dirty="0" err="1" smtClean="0">
                <a:solidFill>
                  <a:schemeClr val="tx1">
                    <a:lumMod val="95000"/>
                    <a:lumOff val="5000"/>
                  </a:schemeClr>
                </a:solidFill>
              </a:rPr>
              <a:t>Seoane</a:t>
            </a:r>
            <a:endParaRPr lang="es-ES_tradnl" sz="1050" i="1" dirty="0" smtClean="0">
              <a:solidFill>
                <a:schemeClr val="tx1">
                  <a:lumMod val="95000"/>
                  <a:lumOff val="5000"/>
                </a:schemeClr>
              </a:solidFill>
            </a:endParaRPr>
          </a:p>
          <a:p>
            <a:pPr algn="l">
              <a:buNone/>
            </a:pPr>
            <a:endParaRPr lang="es-ES_tradnl" sz="1050" i="1" dirty="0" smtClean="0">
              <a:solidFill>
                <a:schemeClr val="tx1">
                  <a:lumMod val="95000"/>
                  <a:lumOff val="5000"/>
                </a:schemeClr>
              </a:solidFill>
            </a:endParaRPr>
          </a:p>
          <a:p>
            <a:pPr algn="l">
              <a:buNone/>
            </a:pPr>
            <a:r>
              <a:rPr lang="es-ES_tradnl" sz="1050" i="1" dirty="0" smtClean="0">
                <a:solidFill>
                  <a:schemeClr val="tx1">
                    <a:lumMod val="95000"/>
                    <a:lumOff val="5000"/>
                  </a:schemeClr>
                </a:solidFill>
              </a:rPr>
              <a:t>                                     </a:t>
            </a:r>
          </a:p>
        </p:txBody>
      </p:sp>
      <p:sp>
        <p:nvSpPr>
          <p:cNvPr id="5" name="4 Rectángulo"/>
          <p:cNvSpPr/>
          <p:nvPr/>
        </p:nvSpPr>
        <p:spPr>
          <a:xfrm>
            <a:off x="2571736" y="571480"/>
            <a:ext cx="3286148" cy="285752"/>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smtClean="0">
                <a:solidFill>
                  <a:schemeClr val="tx1"/>
                </a:solidFill>
              </a:rPr>
              <a:t>EJEMPLOS NOTIFICACIONES</a:t>
            </a:r>
            <a:endParaRPr lang="es-ES_tradnl" sz="1400" dirty="0">
              <a:solidFill>
                <a:schemeClr val="tx1"/>
              </a:solidFill>
            </a:endParaRPr>
          </a:p>
        </p:txBody>
      </p:sp>
      <p:sp>
        <p:nvSpPr>
          <p:cNvPr id="6" name="5 Rectángulo"/>
          <p:cNvSpPr/>
          <p:nvPr/>
        </p:nvSpPr>
        <p:spPr>
          <a:xfrm>
            <a:off x="428596" y="1357298"/>
            <a:ext cx="3286148" cy="285752"/>
          </a:xfrm>
          <a:prstGeom prst="rect">
            <a:avLst/>
          </a:prstGeom>
        </p:spPr>
        <p:style>
          <a:lnRef idx="2">
            <a:schemeClr val="dk1"/>
          </a:lnRef>
          <a:fillRef idx="1">
            <a:schemeClr val="lt1"/>
          </a:fillRef>
          <a:effectRef idx="0">
            <a:schemeClr val="dk1"/>
          </a:effectRef>
          <a:fontRef idx="minor">
            <a:schemeClr val="dk1"/>
          </a:fontRef>
        </p:style>
        <p:txBody>
          <a:bodyPr vert="horz" lIns="182880" tIns="0">
            <a:noAutofit/>
          </a:bodyPr>
          <a:lstStyle/>
          <a:p>
            <a:pPr marL="36576" algn="just">
              <a:buClr>
                <a:schemeClr val="accent1"/>
              </a:buClr>
              <a:buSzPct val="80000"/>
            </a:pPr>
            <a:r>
              <a:rPr lang="es-ES_tradnl" sz="1400" dirty="0" smtClean="0">
                <a:solidFill>
                  <a:schemeClr val="tx1"/>
                </a:solidFill>
              </a:rPr>
              <a:t>Movilidad funcional horizontal</a:t>
            </a:r>
            <a:endParaRPr lang="es-ES_tradnl" sz="1400" dirty="0">
              <a:solidFill>
                <a:schemeClr val="tx1"/>
              </a:solidFill>
            </a:endParaRPr>
          </a:p>
        </p:txBody>
      </p:sp>
      <p:pic>
        <p:nvPicPr>
          <p:cNvPr id="7" name="Picture 3"/>
          <p:cNvPicPr>
            <a:picLocks noChangeAspect="1" noChangeArrowheads="1"/>
          </p:cNvPicPr>
          <p:nvPr/>
        </p:nvPicPr>
        <p:blipFill>
          <a:blip r:embed="rId3"/>
          <a:srcRect/>
          <a:stretch>
            <a:fillRect/>
          </a:stretch>
        </p:blipFill>
        <p:spPr bwMode="auto">
          <a:xfrm>
            <a:off x="928662" y="4929198"/>
            <a:ext cx="532040" cy="4048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00034" y="571480"/>
            <a:ext cx="8072494"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dirty="0" smtClean="0"/>
              <a:t>SUSPENSIÓN DEL CONTRATO</a:t>
            </a:r>
            <a:endParaRPr lang="es-ES_tradnl" dirty="0"/>
          </a:p>
        </p:txBody>
      </p:sp>
      <p:sp>
        <p:nvSpPr>
          <p:cNvPr id="8" name="7 Flecha derecha"/>
          <p:cNvSpPr/>
          <p:nvPr/>
        </p:nvSpPr>
        <p:spPr>
          <a:xfrm>
            <a:off x="857224" y="1357298"/>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2 Subtítulo"/>
          <p:cNvSpPr txBox="1">
            <a:spLocks/>
          </p:cNvSpPr>
          <p:nvPr/>
        </p:nvSpPr>
        <p:spPr>
          <a:xfrm>
            <a:off x="1857356" y="1071546"/>
            <a:ext cx="5072098" cy="57150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individual:  </a:t>
            </a:r>
            <a:r>
              <a:rPr kumimoji="0" lang="es-ES_tradnl" sz="1400" i="1" u="none" strike="noStrike" kern="1200" cap="none" spc="0" normalizeH="0" noProof="0" dirty="0" smtClean="0">
                <a:ln>
                  <a:noFill/>
                </a:ln>
                <a:solidFill>
                  <a:schemeClr val="tx1"/>
                </a:solidFill>
                <a:effectLst/>
                <a:uLnTx/>
                <a:uFillTx/>
                <a:latin typeface="+mn-lt"/>
                <a:ea typeface="+mn-ea"/>
                <a:cs typeface="+mn-cs"/>
              </a:rPr>
              <a:t>1  trabajador ó en nº reducido (menos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2 Subtítulo"/>
          <p:cNvSpPr txBox="1">
            <a:spLocks/>
          </p:cNvSpPr>
          <p:nvPr/>
        </p:nvSpPr>
        <p:spPr>
          <a:xfrm>
            <a:off x="3214678" y="3071810"/>
            <a:ext cx="1785950" cy="35719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lang="es-ES_tradnl" sz="1400" b="1" i="1" dirty="0" smtClean="0">
                <a:solidFill>
                  <a:schemeClr val="tx1"/>
                </a:solidFill>
              </a:rPr>
              <a:t>SUSPENSIÓN</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4" name="2 Subtítulo"/>
          <p:cNvSpPr txBox="1">
            <a:spLocks/>
          </p:cNvSpPr>
          <p:nvPr/>
        </p:nvSpPr>
        <p:spPr>
          <a:xfrm>
            <a:off x="571472" y="1071546"/>
            <a:ext cx="8001056" cy="78581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42900" indent="-342900"/>
            <a:r>
              <a:rPr lang="es-ES_tradnl" sz="1400" b="1" i="1" baseline="0" dirty="0" smtClean="0">
                <a:solidFill>
                  <a:schemeClr val="tx1"/>
                </a:solidFill>
              </a:rPr>
              <a:t>DEF.:</a:t>
            </a:r>
            <a:r>
              <a:rPr lang="es-ES_tradnl" sz="1400" b="1" i="1" dirty="0" smtClean="0">
                <a:solidFill>
                  <a:schemeClr val="tx1"/>
                </a:solidFill>
              </a:rPr>
              <a:t> Es un estado especial del contrato de trabajo, el cual se mantiene en vigor pero exime, de forma temporal, a trabajador y empresario de la obligaciones recíprocas de trabajar y remunerar el trabajo</a:t>
            </a:r>
            <a:endParaRPr lang="es-ES_tradnl" sz="1400" b="1"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8 Pentágono"/>
          <p:cNvSpPr/>
          <p:nvPr/>
        </p:nvSpPr>
        <p:spPr>
          <a:xfrm>
            <a:off x="428596" y="2857496"/>
            <a:ext cx="2500330" cy="8572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solidFill>
                  <a:schemeClr val="tx1"/>
                </a:solidFill>
              </a:rPr>
              <a:t>contrato</a:t>
            </a:r>
            <a:endParaRPr lang="es-ES_tradnl" dirty="0">
              <a:solidFill>
                <a:schemeClr val="tx1"/>
              </a:solidFill>
            </a:endParaRPr>
          </a:p>
        </p:txBody>
      </p:sp>
      <p:sp>
        <p:nvSpPr>
          <p:cNvPr id="13" name="12 Cheurón"/>
          <p:cNvSpPr/>
          <p:nvPr/>
        </p:nvSpPr>
        <p:spPr>
          <a:xfrm>
            <a:off x="5786446" y="2857496"/>
            <a:ext cx="2857520" cy="9286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smtClean="0">
                <a:solidFill>
                  <a:schemeClr val="tx1"/>
                </a:solidFill>
              </a:rPr>
              <a:t>contrato</a:t>
            </a:r>
            <a:endParaRPr lang="es-ES_tradnl" dirty="0">
              <a:solidFill>
                <a:schemeClr val="tx1"/>
              </a:solidFill>
            </a:endParaRPr>
          </a:p>
        </p:txBody>
      </p:sp>
      <p:sp>
        <p:nvSpPr>
          <p:cNvPr id="15" name="2 Subtítulo"/>
          <p:cNvSpPr txBox="1">
            <a:spLocks/>
          </p:cNvSpPr>
          <p:nvPr/>
        </p:nvSpPr>
        <p:spPr>
          <a:xfrm>
            <a:off x="2786050" y="3857628"/>
            <a:ext cx="2786082" cy="35719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lang="es-ES_tradnl" sz="1400" b="1" i="1" dirty="0" smtClean="0">
                <a:solidFill>
                  <a:schemeClr val="tx1"/>
                </a:solidFill>
              </a:rPr>
              <a:t>El trabajador: no trabaja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2 Subtítulo"/>
          <p:cNvSpPr txBox="1">
            <a:spLocks/>
          </p:cNvSpPr>
          <p:nvPr/>
        </p:nvSpPr>
        <p:spPr>
          <a:xfrm>
            <a:off x="2786050" y="4357694"/>
            <a:ext cx="2786082" cy="42862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lang="es-ES_tradnl" sz="1400" b="1" i="1" dirty="0" smtClean="0">
                <a:solidFill>
                  <a:schemeClr val="tx1"/>
                </a:solidFill>
              </a:rPr>
              <a:t>El empresario: no remunera ese trabajo</a:t>
            </a: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7" name="16 Rectángulo"/>
          <p:cNvSpPr/>
          <p:nvPr/>
        </p:nvSpPr>
        <p:spPr>
          <a:xfrm>
            <a:off x="2786050" y="4786322"/>
            <a:ext cx="2286016" cy="523220"/>
          </a:xfrm>
          <a:prstGeom prst="rect">
            <a:avLst/>
          </a:prstGeom>
        </p:spPr>
        <p:txBody>
          <a:bodyPr wrap="square">
            <a:spAutoFit/>
          </a:bodyPr>
          <a:lstStyle/>
          <a:p>
            <a:r>
              <a:rPr lang="es-ES_tradnl" sz="1400" dirty="0" smtClean="0"/>
              <a:t>Lo que no significa que no asuma otros costes</a:t>
            </a:r>
            <a:endParaRPr lang="es-ES_tradnl" sz="1400" dirty="0"/>
          </a:p>
        </p:txBody>
      </p:sp>
      <p:cxnSp>
        <p:nvCxnSpPr>
          <p:cNvPr id="22" name="21 Conector recto de flecha"/>
          <p:cNvCxnSpPr/>
          <p:nvPr/>
        </p:nvCxnSpPr>
        <p:spPr>
          <a:xfrm rot="5400000">
            <a:off x="4822033" y="4464851"/>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22 Rectángulo"/>
          <p:cNvSpPr/>
          <p:nvPr/>
        </p:nvSpPr>
        <p:spPr>
          <a:xfrm>
            <a:off x="5643570" y="5500702"/>
            <a:ext cx="1285884" cy="523220"/>
          </a:xfrm>
          <a:prstGeom prst="rect">
            <a:avLst/>
          </a:prstGeom>
        </p:spPr>
        <p:txBody>
          <a:bodyPr wrap="square">
            <a:spAutoFit/>
          </a:bodyPr>
          <a:lstStyle/>
          <a:p>
            <a:r>
              <a:rPr lang="es-ES_tradnl" sz="1400" b="1" dirty="0" smtClean="0"/>
              <a:t>FIN</a:t>
            </a:r>
            <a:r>
              <a:rPr lang="es-ES_tradnl" sz="1400" dirty="0" smtClean="0"/>
              <a:t> causa suspensión</a:t>
            </a:r>
            <a:endParaRPr lang="es-ES_tradnl" sz="1400" dirty="0"/>
          </a:p>
        </p:txBody>
      </p:sp>
      <p:sp>
        <p:nvSpPr>
          <p:cNvPr id="24" name="23 Rectángulo"/>
          <p:cNvSpPr/>
          <p:nvPr/>
        </p:nvSpPr>
        <p:spPr>
          <a:xfrm>
            <a:off x="5572132" y="3214686"/>
            <a:ext cx="214314"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85720" y="571480"/>
            <a:ext cx="8572560"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dirty="0" smtClean="0"/>
              <a:t>SUSPENSIÓN DEL CONTRATO</a:t>
            </a:r>
            <a:endParaRPr lang="es-ES_tradnl" dirty="0"/>
          </a:p>
        </p:txBody>
      </p:sp>
      <p:sp>
        <p:nvSpPr>
          <p:cNvPr id="8" name="7 Flecha derecha"/>
          <p:cNvSpPr/>
          <p:nvPr/>
        </p:nvSpPr>
        <p:spPr>
          <a:xfrm>
            <a:off x="857224" y="1357298"/>
            <a:ext cx="57150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2 Subtítulo"/>
          <p:cNvSpPr txBox="1">
            <a:spLocks/>
          </p:cNvSpPr>
          <p:nvPr/>
        </p:nvSpPr>
        <p:spPr>
          <a:xfrm>
            <a:off x="1857356" y="1071546"/>
            <a:ext cx="5072098" cy="571504"/>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r>
              <a:rPr kumimoji="0" lang="es-ES_tradnl" sz="1400" b="1" i="1" u="none" strike="noStrike" kern="1200" cap="none" spc="0" normalizeH="0" baseline="0" noProof="0" dirty="0" smtClean="0">
                <a:ln>
                  <a:noFill/>
                </a:ln>
                <a:solidFill>
                  <a:schemeClr val="tx1"/>
                </a:solidFill>
                <a:effectLst/>
                <a:uLnTx/>
                <a:uFillTx/>
                <a:latin typeface="+mn-lt"/>
                <a:ea typeface="+mn-ea"/>
                <a:cs typeface="+mn-cs"/>
              </a:rPr>
              <a:t>Modificación</a:t>
            </a:r>
            <a:r>
              <a:rPr kumimoji="0" lang="es-ES_tradnl" sz="1400" b="1" i="1" u="none" strike="noStrike" kern="1200" cap="none" spc="0" normalizeH="0" noProof="0" dirty="0" smtClean="0">
                <a:ln>
                  <a:noFill/>
                </a:ln>
                <a:solidFill>
                  <a:schemeClr val="tx1"/>
                </a:solidFill>
                <a:effectLst/>
                <a:uLnTx/>
                <a:uFillTx/>
                <a:latin typeface="+mn-lt"/>
                <a:ea typeface="+mn-ea"/>
                <a:cs typeface="+mn-cs"/>
              </a:rPr>
              <a:t> individual:  </a:t>
            </a:r>
            <a:r>
              <a:rPr kumimoji="0" lang="es-ES_tradnl" sz="1400" i="1" u="none" strike="noStrike" kern="1200" cap="none" spc="0" normalizeH="0" noProof="0" dirty="0" smtClean="0">
                <a:ln>
                  <a:noFill/>
                </a:ln>
                <a:solidFill>
                  <a:schemeClr val="tx1"/>
                </a:solidFill>
                <a:effectLst/>
                <a:uLnTx/>
                <a:uFillTx/>
                <a:latin typeface="+mn-lt"/>
                <a:ea typeface="+mn-ea"/>
                <a:cs typeface="+mn-cs"/>
              </a:rPr>
              <a:t>1  trabajador ó en nº reducido (menos del 10% plantilla)</a:t>
            </a:r>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4" name="2 Subtítulo"/>
          <p:cNvSpPr txBox="1">
            <a:spLocks/>
          </p:cNvSpPr>
          <p:nvPr/>
        </p:nvSpPr>
        <p:spPr>
          <a:xfrm>
            <a:off x="571472" y="1071546"/>
            <a:ext cx="8001056" cy="78581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42900" indent="-342900"/>
            <a:r>
              <a:rPr lang="es-ES_tradnl" sz="1400" b="1" i="1" baseline="0" dirty="0" smtClean="0">
                <a:solidFill>
                  <a:schemeClr val="tx1"/>
                </a:solidFill>
              </a:rPr>
              <a:t>DEF.:</a:t>
            </a:r>
            <a:r>
              <a:rPr lang="es-ES_tradnl" sz="1400" b="1" i="1" dirty="0" smtClean="0">
                <a:solidFill>
                  <a:schemeClr val="tx1"/>
                </a:solidFill>
              </a:rPr>
              <a:t> Es un estado especial del contrato de trabajo, el cual se mantiene en vigor pero exime, de forma temporal, a trabajador y empresario de la obligaciones recíprocas de trabajar y remunerar el trabajo</a:t>
            </a:r>
            <a:endParaRPr lang="es-ES_tradnl" sz="1400" b="1"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19" name="2 Subtítulo"/>
          <p:cNvSpPr txBox="1">
            <a:spLocks/>
          </p:cNvSpPr>
          <p:nvPr/>
        </p:nvSpPr>
        <p:spPr>
          <a:xfrm>
            <a:off x="1928794" y="2000240"/>
            <a:ext cx="6929486" cy="464347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42900" indent="-342900"/>
            <a:r>
              <a:rPr lang="es-ES_tradnl" sz="1400" b="1" i="1" baseline="0" dirty="0" smtClean="0">
                <a:solidFill>
                  <a:schemeClr val="tx1"/>
                </a:solidFill>
              </a:rPr>
              <a:t>La normativa</a:t>
            </a:r>
            <a:r>
              <a:rPr lang="es-ES_tradnl" sz="1400" b="1" i="1" dirty="0" smtClean="0">
                <a:solidFill>
                  <a:schemeClr val="tx1"/>
                </a:solidFill>
              </a:rPr>
              <a:t> recoge las siguientes causas:</a:t>
            </a:r>
          </a:p>
          <a:p>
            <a:pPr marL="342900" indent="-342900">
              <a:buAutoNum type="arabicParenR"/>
            </a:pPr>
            <a:r>
              <a:rPr lang="es-ES_tradnl" sz="1400" b="1" i="1" dirty="0" smtClean="0">
                <a:solidFill>
                  <a:schemeClr val="tx1"/>
                </a:solidFill>
              </a:rPr>
              <a:t>Causas derivadas del acuerdo entre las partes: </a:t>
            </a:r>
            <a:r>
              <a:rPr lang="es-ES_tradnl" sz="1400" i="1" dirty="0" smtClean="0">
                <a:solidFill>
                  <a:schemeClr val="tx1"/>
                </a:solidFill>
              </a:rPr>
              <a:t>puede que el trabajador y el empresario </a:t>
            </a:r>
            <a:r>
              <a:rPr lang="es-ES_tradnl" sz="1400" i="1" dirty="0" smtClean="0">
                <a:solidFill>
                  <a:schemeClr val="tx1"/>
                </a:solidFill>
              </a:rPr>
              <a:t>decidan, </a:t>
            </a:r>
            <a:r>
              <a:rPr lang="es-ES_tradnl" sz="1400" i="1" dirty="0" smtClean="0">
                <a:solidFill>
                  <a:schemeClr val="tx1"/>
                </a:solidFill>
              </a:rPr>
              <a:t>de común acuerdo, suspender el contrato (p.ej.: para que el trabajador realice determinados estudios). La duración de la suspensión será la que hayan pactado.</a:t>
            </a:r>
          </a:p>
          <a:p>
            <a:pPr marL="342900" indent="-342900">
              <a:buAutoNum type="arabicParenR"/>
            </a:pPr>
            <a:endParaRPr lang="es-ES_tradnl" sz="1400" i="1" dirty="0" smtClean="0">
              <a:solidFill>
                <a:schemeClr val="tx1"/>
              </a:solidFill>
            </a:endParaRPr>
          </a:p>
          <a:p>
            <a:pPr marL="342900" indent="-342900">
              <a:buAutoNum type="arabicParenR" startAt="2"/>
            </a:pPr>
            <a:r>
              <a:rPr lang="es-ES_tradnl" sz="1400" b="1" i="1" baseline="0" dirty="0" smtClean="0">
                <a:solidFill>
                  <a:schemeClr val="tx1"/>
                </a:solidFill>
              </a:rPr>
              <a:t>Incapacidad temporal.(IT)</a:t>
            </a:r>
            <a:r>
              <a:rPr lang="es-ES_tradnl" sz="1400" b="1" i="1" dirty="0" smtClean="0">
                <a:solidFill>
                  <a:schemeClr val="tx1"/>
                </a:solidFill>
              </a:rPr>
              <a:t> </a:t>
            </a:r>
            <a:r>
              <a:rPr lang="es-ES_tradnl" sz="1400" i="1" dirty="0" smtClean="0">
                <a:solidFill>
                  <a:schemeClr val="tx1"/>
                </a:solidFill>
              </a:rPr>
              <a:t>La causa de la suspensión es la situación de baja en el trabajo como consecuencia de enfermedad o accidente de trabajo. La duración será la propia de la IT.</a:t>
            </a:r>
          </a:p>
          <a:p>
            <a:pPr marL="342900" indent="-342900">
              <a:buAutoNum type="arabicParenR" startAt="2"/>
            </a:pPr>
            <a:endParaRPr lang="es-ES_tradnl" sz="1400" i="1" dirty="0" smtClean="0">
              <a:solidFill>
                <a:schemeClr val="tx1"/>
              </a:solidFill>
            </a:endParaRPr>
          </a:p>
          <a:p>
            <a:pPr marL="342900" indent="-342900">
              <a:buAutoNum type="arabicParenR" startAt="3"/>
            </a:pPr>
            <a:r>
              <a:rPr lang="es-ES_tradnl" sz="1400" b="1" i="1" baseline="0" dirty="0" smtClean="0">
                <a:solidFill>
                  <a:schemeClr val="tx1"/>
                </a:solidFill>
              </a:rPr>
              <a:t>Maternidad,</a:t>
            </a:r>
            <a:r>
              <a:rPr lang="es-ES_tradnl" sz="1400" b="1" i="1" dirty="0" smtClean="0">
                <a:solidFill>
                  <a:schemeClr val="tx1"/>
                </a:solidFill>
              </a:rPr>
              <a:t> riesgo durante el embarazo </a:t>
            </a:r>
            <a:r>
              <a:rPr lang="es-ES_tradnl" sz="1400" i="1" dirty="0" smtClean="0">
                <a:solidFill>
                  <a:schemeClr val="tx1"/>
                </a:solidFill>
              </a:rPr>
              <a:t>de la mujer trabajadora, </a:t>
            </a:r>
            <a:r>
              <a:rPr lang="es-ES_tradnl" sz="1400" b="1" i="1" dirty="0" smtClean="0">
                <a:solidFill>
                  <a:schemeClr val="tx1"/>
                </a:solidFill>
              </a:rPr>
              <a:t>riesgo durante la lactancia </a:t>
            </a:r>
            <a:r>
              <a:rPr lang="es-ES_tradnl" sz="1400" i="1" dirty="0" smtClean="0">
                <a:solidFill>
                  <a:schemeClr val="tx1"/>
                </a:solidFill>
              </a:rPr>
              <a:t>hasta los 9 meses del bebé y </a:t>
            </a:r>
            <a:r>
              <a:rPr lang="es-ES_tradnl" sz="1400" b="1" i="1" dirty="0" smtClean="0">
                <a:solidFill>
                  <a:schemeClr val="tx1"/>
                </a:solidFill>
              </a:rPr>
              <a:t>adopción o acogimiento </a:t>
            </a:r>
            <a:r>
              <a:rPr lang="es-ES_tradnl" sz="1400" i="1" dirty="0" smtClean="0">
                <a:solidFill>
                  <a:schemeClr val="tx1"/>
                </a:solidFill>
              </a:rPr>
              <a:t>de menores de 6 años ó mayores de 6 años discapacitados o con problemas de inserción social y familiar.</a:t>
            </a:r>
          </a:p>
          <a:p>
            <a:pPr marL="342900" indent="-342900">
              <a:buAutoNum type="arabicParenR" startAt="3"/>
            </a:pPr>
            <a:endParaRPr lang="es-ES_tradnl" sz="1400" i="1" dirty="0" smtClean="0">
              <a:solidFill>
                <a:schemeClr val="tx1"/>
              </a:solidFill>
            </a:endParaRPr>
          </a:p>
          <a:p>
            <a:pPr marL="342900" indent="-342900"/>
            <a:r>
              <a:rPr lang="es-ES_tradnl" sz="1400" b="1" i="1" baseline="0" dirty="0" smtClean="0">
                <a:solidFill>
                  <a:schemeClr val="tx1"/>
                </a:solidFill>
              </a:rPr>
              <a:t>4)  Paternidad:</a:t>
            </a:r>
            <a:r>
              <a:rPr lang="es-ES_tradnl" sz="1400" b="1" i="1" dirty="0" smtClean="0">
                <a:solidFill>
                  <a:schemeClr val="tx1"/>
                </a:solidFill>
              </a:rPr>
              <a:t> </a:t>
            </a:r>
            <a:r>
              <a:rPr lang="es-ES_tradnl" sz="1400" i="1" dirty="0" smtClean="0">
                <a:solidFill>
                  <a:schemeClr val="tx1"/>
                </a:solidFill>
              </a:rPr>
              <a:t>el trabajador tiene derecho a una suspensión de contrato de 13 días naturales ininterrumpidos a partir del parto, adopción ó acogimiento. Ampliable en dos días más a partir del segundo hijo. Ej. Gemelos</a:t>
            </a:r>
          </a:p>
          <a:p>
            <a:pPr marL="342900" indent="-342900">
              <a:buAutoNum type="alphaLcParenR"/>
            </a:pPr>
            <a:endParaRPr lang="es-ES_tradnl" sz="1400" i="1" baseline="0" dirty="0" smtClean="0">
              <a:solidFill>
                <a:schemeClr val="tx1"/>
              </a:solidFill>
            </a:endParaRPr>
          </a:p>
          <a:p>
            <a:pPr marL="342900" indent="-342900">
              <a:buAutoNum type="alphaLcParenR"/>
            </a:pPr>
            <a:endParaRPr lang="es-ES_tradnl" sz="1400" i="1" dirty="0" smtClean="0">
              <a:solidFill>
                <a:schemeClr val="tx1"/>
              </a:solidFill>
            </a:endParaRPr>
          </a:p>
          <a:p>
            <a:pPr marL="342900" indent="-342900">
              <a:buAutoNum type="alphaLcParenR"/>
            </a:pPr>
            <a:endParaRPr lang="es-ES_tradnl" sz="1400" i="1" baseline="0" dirty="0" smtClean="0">
              <a:solidFill>
                <a:schemeClr val="tx1"/>
              </a:solidFill>
            </a:endParaRPr>
          </a:p>
          <a:p>
            <a:pPr marL="342900" indent="-342900">
              <a:buAutoNum type="alphaLcParenR"/>
            </a:pPr>
            <a:endParaRPr lang="es-ES_tradnl" sz="1400"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pic>
        <p:nvPicPr>
          <p:cNvPr id="2050" name="Picture 2" descr="http://www.vazquezabogados.es/abogadosmalaga/wp-content/acuerdo-comercial.jpg"/>
          <p:cNvPicPr>
            <a:picLocks noChangeAspect="1" noChangeArrowheads="1"/>
          </p:cNvPicPr>
          <p:nvPr/>
        </p:nvPicPr>
        <p:blipFill>
          <a:blip r:embed="rId3" cstate="print"/>
          <a:srcRect/>
          <a:stretch>
            <a:fillRect/>
          </a:stretch>
        </p:blipFill>
        <p:spPr bwMode="auto">
          <a:xfrm>
            <a:off x="476543" y="2000240"/>
            <a:ext cx="1214414" cy="910811"/>
          </a:xfrm>
          <a:prstGeom prst="rect">
            <a:avLst/>
          </a:prstGeom>
          <a:noFill/>
        </p:spPr>
      </p:pic>
      <p:pic>
        <p:nvPicPr>
          <p:cNvPr id="2052" name="Picture 4" descr="http://www.noloveoclaro.com/wp-content/uploads/2007/10/enfermo.gif"/>
          <p:cNvPicPr>
            <a:picLocks noChangeAspect="1" noChangeArrowheads="1"/>
          </p:cNvPicPr>
          <p:nvPr/>
        </p:nvPicPr>
        <p:blipFill>
          <a:blip r:embed="rId4"/>
          <a:srcRect/>
          <a:stretch>
            <a:fillRect/>
          </a:stretch>
        </p:blipFill>
        <p:spPr bwMode="auto">
          <a:xfrm>
            <a:off x="547981" y="3000372"/>
            <a:ext cx="1000132" cy="800106"/>
          </a:xfrm>
          <a:prstGeom prst="rect">
            <a:avLst/>
          </a:prstGeom>
          <a:noFill/>
        </p:spPr>
      </p:pic>
      <p:pic>
        <p:nvPicPr>
          <p:cNvPr id="2054" name="Picture 6" descr="http://radiocristiandad.files.wordpress.com/2008/10/para20la20embarazada_646967.jpg"/>
          <p:cNvPicPr>
            <a:picLocks noChangeAspect="1" noChangeArrowheads="1"/>
          </p:cNvPicPr>
          <p:nvPr/>
        </p:nvPicPr>
        <p:blipFill>
          <a:blip r:embed="rId5"/>
          <a:srcRect/>
          <a:stretch>
            <a:fillRect/>
          </a:stretch>
        </p:blipFill>
        <p:spPr bwMode="auto">
          <a:xfrm>
            <a:off x="476543" y="4071942"/>
            <a:ext cx="1309375" cy="919138"/>
          </a:xfrm>
          <a:prstGeom prst="rect">
            <a:avLst/>
          </a:prstGeom>
          <a:noFill/>
        </p:spPr>
      </p:pic>
      <p:pic>
        <p:nvPicPr>
          <p:cNvPr id="2056" name="Picture 8" descr="http://www.paraelbebe.net/wp-content/uploads/2007/02/papa-con-su-hijo.jpg"/>
          <p:cNvPicPr>
            <a:picLocks noChangeAspect="1" noChangeArrowheads="1"/>
          </p:cNvPicPr>
          <p:nvPr/>
        </p:nvPicPr>
        <p:blipFill>
          <a:blip r:embed="rId6"/>
          <a:srcRect/>
          <a:stretch>
            <a:fillRect/>
          </a:stretch>
        </p:blipFill>
        <p:spPr bwMode="auto">
          <a:xfrm>
            <a:off x="547981" y="5286388"/>
            <a:ext cx="1214414" cy="121441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 calcmode="lin" valueType="num">
                                      <p:cBhvr additive="base">
                                        <p:cTn id="7"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 calcmode="lin" valueType="num">
                                      <p:cBhvr additive="base">
                                        <p:cTn id="17" dur="500" fill="hold"/>
                                        <p:tgtEl>
                                          <p:spTgt spid="2052"/>
                                        </p:tgtEl>
                                        <p:attrNameLst>
                                          <p:attrName>ppt_x</p:attrName>
                                        </p:attrNameLst>
                                      </p:cBhvr>
                                      <p:tavLst>
                                        <p:tav tm="0">
                                          <p:val>
                                            <p:strVal val="#ppt_x"/>
                                          </p:val>
                                        </p:tav>
                                        <p:tav tm="100000">
                                          <p:val>
                                            <p:strVal val="#ppt_x"/>
                                          </p:val>
                                        </p:tav>
                                      </p:tavLst>
                                    </p:anim>
                                    <p:anim calcmode="lin" valueType="num">
                                      <p:cBhvr additive="base">
                                        <p:cTn id="18" dur="500" fill="hold"/>
                                        <p:tgtEl>
                                          <p:spTgt spid="205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xEl>
                                              <p:pRg st="3" end="3"/>
                                            </p:txEl>
                                          </p:spTgt>
                                        </p:tgtEl>
                                        <p:attrNameLst>
                                          <p:attrName>style.visibility</p:attrName>
                                        </p:attrNameLst>
                                      </p:cBhvr>
                                      <p:to>
                                        <p:strVal val="visible"/>
                                      </p:to>
                                    </p:set>
                                    <p:anim calcmode="lin" valueType="num">
                                      <p:cBhvr additive="base">
                                        <p:cTn id="21"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54"/>
                                        </p:tgtEl>
                                        <p:attrNameLst>
                                          <p:attrName>style.visibility</p:attrName>
                                        </p:attrNameLst>
                                      </p:cBhvr>
                                      <p:to>
                                        <p:strVal val="visible"/>
                                      </p:to>
                                    </p:set>
                                    <p:anim calcmode="lin" valueType="num">
                                      <p:cBhvr additive="base">
                                        <p:cTn id="27" dur="500" fill="hold"/>
                                        <p:tgtEl>
                                          <p:spTgt spid="2054"/>
                                        </p:tgtEl>
                                        <p:attrNameLst>
                                          <p:attrName>ppt_x</p:attrName>
                                        </p:attrNameLst>
                                      </p:cBhvr>
                                      <p:tavLst>
                                        <p:tav tm="0">
                                          <p:val>
                                            <p:strVal val="#ppt_x"/>
                                          </p:val>
                                        </p:tav>
                                        <p:tav tm="100000">
                                          <p:val>
                                            <p:strVal val="#ppt_x"/>
                                          </p:val>
                                        </p:tav>
                                      </p:tavLst>
                                    </p:anim>
                                    <p:anim calcmode="lin" valueType="num">
                                      <p:cBhvr additive="base">
                                        <p:cTn id="28" dur="500" fill="hold"/>
                                        <p:tgtEl>
                                          <p:spTgt spid="205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9">
                                            <p:txEl>
                                              <p:pRg st="5" end="5"/>
                                            </p:txEl>
                                          </p:spTgt>
                                        </p:tgtEl>
                                        <p:attrNameLst>
                                          <p:attrName>style.visibility</p:attrName>
                                        </p:attrNameLst>
                                      </p:cBhvr>
                                      <p:to>
                                        <p:strVal val="visible"/>
                                      </p:to>
                                    </p:set>
                                    <p:anim calcmode="lin" valueType="num">
                                      <p:cBhvr additive="base">
                                        <p:cTn id="31" dur="500" fill="hold"/>
                                        <p:tgtEl>
                                          <p:spTgt spid="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6"/>
                                        </p:tgtEl>
                                        <p:attrNameLst>
                                          <p:attrName>style.visibility</p:attrName>
                                        </p:attrNameLst>
                                      </p:cBhvr>
                                      <p:to>
                                        <p:strVal val="visible"/>
                                      </p:to>
                                    </p:set>
                                    <p:anim calcmode="lin" valueType="num">
                                      <p:cBhvr additive="base">
                                        <p:cTn id="37" dur="500" fill="hold"/>
                                        <p:tgtEl>
                                          <p:spTgt spid="2056"/>
                                        </p:tgtEl>
                                        <p:attrNameLst>
                                          <p:attrName>ppt_x</p:attrName>
                                        </p:attrNameLst>
                                      </p:cBhvr>
                                      <p:tavLst>
                                        <p:tav tm="0">
                                          <p:val>
                                            <p:strVal val="#ppt_x"/>
                                          </p:val>
                                        </p:tav>
                                        <p:tav tm="100000">
                                          <p:val>
                                            <p:strVal val="#ppt_x"/>
                                          </p:val>
                                        </p:tav>
                                      </p:tavLst>
                                    </p:anim>
                                    <p:anim calcmode="lin" valueType="num">
                                      <p:cBhvr additive="base">
                                        <p:cTn id="38" dur="500" fill="hold"/>
                                        <p:tgtEl>
                                          <p:spTgt spid="205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xEl>
                                              <p:pRg st="7" end="7"/>
                                            </p:txEl>
                                          </p:spTgt>
                                        </p:tgtEl>
                                        <p:attrNameLst>
                                          <p:attrName>style.visibility</p:attrName>
                                        </p:attrNameLst>
                                      </p:cBhvr>
                                      <p:to>
                                        <p:strVal val="visible"/>
                                      </p:to>
                                    </p:set>
                                    <p:anim calcmode="lin" valueType="num">
                                      <p:cBhvr additive="base">
                                        <p:cTn id="41" dur="500" fill="hold"/>
                                        <p:tgtEl>
                                          <p:spTgt spid="19">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85720" y="571480"/>
            <a:ext cx="8572560"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dirty="0" smtClean="0"/>
              <a:t>SUSPENSIÓN DEL CONTRATO</a:t>
            </a:r>
            <a:endParaRPr lang="es-ES_tradnl" dirty="0"/>
          </a:p>
        </p:txBody>
      </p:sp>
      <p:sp>
        <p:nvSpPr>
          <p:cNvPr id="19" name="2 Subtítulo"/>
          <p:cNvSpPr txBox="1">
            <a:spLocks/>
          </p:cNvSpPr>
          <p:nvPr/>
        </p:nvSpPr>
        <p:spPr>
          <a:xfrm>
            <a:off x="2214546" y="1071546"/>
            <a:ext cx="6643734" cy="5643602"/>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342900" indent="-342900">
              <a:buAutoNum type="arabicParenR" startAt="5"/>
            </a:pPr>
            <a:r>
              <a:rPr lang="es-ES_tradnl" sz="1400" b="1" i="1" baseline="0" dirty="0" smtClean="0">
                <a:solidFill>
                  <a:schemeClr val="tx1"/>
                </a:solidFill>
              </a:rPr>
              <a:t>Privación</a:t>
            </a:r>
            <a:r>
              <a:rPr lang="es-ES_tradnl" sz="1400" b="1" i="1" dirty="0" smtClean="0">
                <a:solidFill>
                  <a:schemeClr val="tx1"/>
                </a:solidFill>
              </a:rPr>
              <a:t> de libertad del trabajador. </a:t>
            </a:r>
            <a:r>
              <a:rPr lang="es-ES_tradnl" sz="1400" i="1" dirty="0" smtClean="0">
                <a:solidFill>
                  <a:schemeClr val="tx1"/>
                </a:solidFill>
              </a:rPr>
              <a:t>Sólo mientras no haya sentencia condenatoria, es decir el trabajador esté en detención preventiva ó en prisión provisional. LA suspensión finalizará al dictarse sentencia que condene ó absuelva.</a:t>
            </a:r>
          </a:p>
          <a:p>
            <a:pPr marL="342900" indent="-342900">
              <a:buAutoNum type="arabicParenR" startAt="5"/>
            </a:pPr>
            <a:endParaRPr lang="es-ES_tradnl" sz="1400" i="1" dirty="0" smtClean="0">
              <a:solidFill>
                <a:schemeClr val="tx1"/>
              </a:solidFill>
            </a:endParaRPr>
          </a:p>
          <a:p>
            <a:pPr marL="342900" indent="-342900">
              <a:buAutoNum type="arabicParenR" startAt="6"/>
            </a:pPr>
            <a:r>
              <a:rPr lang="es-ES_tradnl" sz="1400" b="1" i="1" dirty="0" smtClean="0">
                <a:solidFill>
                  <a:schemeClr val="tx1"/>
                </a:solidFill>
              </a:rPr>
              <a:t>Ejercicio de cargo público. </a:t>
            </a:r>
            <a:r>
              <a:rPr lang="es-ES_tradnl" sz="1400" i="1" dirty="0" smtClean="0">
                <a:solidFill>
                  <a:schemeClr val="tx1"/>
                </a:solidFill>
              </a:rPr>
              <a:t>Siempre que el desempeño de este cargo le imposibilite realizar su trabajo habitual. (TAMBIÉN SE DENOMINA EXCEDENCIA FORZOSA)</a:t>
            </a:r>
          </a:p>
          <a:p>
            <a:pPr marL="342900" indent="-342900">
              <a:buAutoNum type="arabicParenR" startAt="6"/>
            </a:pPr>
            <a:endParaRPr lang="es-ES_tradnl" sz="1400" i="1" dirty="0" smtClean="0">
              <a:solidFill>
                <a:schemeClr val="tx1"/>
              </a:solidFill>
            </a:endParaRPr>
          </a:p>
          <a:p>
            <a:pPr marL="342900" indent="-342900">
              <a:buAutoNum type="arabicParenR" startAt="6"/>
            </a:pPr>
            <a:endParaRPr lang="es-ES_tradnl" sz="1400" i="1" dirty="0" smtClean="0">
              <a:solidFill>
                <a:schemeClr val="tx1"/>
              </a:solidFill>
            </a:endParaRPr>
          </a:p>
          <a:p>
            <a:pPr marL="342900" indent="-342900">
              <a:buAutoNum type="arabicParenR" startAt="6"/>
            </a:pPr>
            <a:endParaRPr lang="es-ES_tradnl" sz="1400" i="1" dirty="0" smtClean="0">
              <a:solidFill>
                <a:schemeClr val="tx1"/>
              </a:solidFill>
            </a:endParaRPr>
          </a:p>
          <a:p>
            <a:pPr marL="342900" indent="-342900">
              <a:buAutoNum type="arabicParenR" startAt="6"/>
            </a:pPr>
            <a:endParaRPr lang="es-ES_tradnl" sz="1400" i="1" dirty="0" smtClean="0">
              <a:solidFill>
                <a:schemeClr val="tx1"/>
              </a:solidFill>
            </a:endParaRPr>
          </a:p>
          <a:p>
            <a:pPr marL="342900" indent="-342900">
              <a:buAutoNum type="arabicParenR" startAt="7"/>
            </a:pPr>
            <a:r>
              <a:rPr lang="es-ES_tradnl" sz="1400" b="1" i="1" dirty="0" smtClean="0">
                <a:solidFill>
                  <a:schemeClr val="tx1"/>
                </a:solidFill>
              </a:rPr>
              <a:t>Ejercicio del derecho a huelga:</a:t>
            </a:r>
            <a:r>
              <a:rPr lang="es-ES_tradnl" sz="1400" i="1" dirty="0" smtClean="0">
                <a:solidFill>
                  <a:schemeClr val="tx1"/>
                </a:solidFill>
              </a:rPr>
              <a:t> siempre que ésta sea legal.</a:t>
            </a:r>
          </a:p>
          <a:p>
            <a:pPr marL="342900" indent="-342900">
              <a:buAutoNum type="arabicParenR" startAt="7"/>
            </a:pPr>
            <a:endParaRPr lang="es-ES_tradnl" sz="1400" i="1" dirty="0" smtClean="0">
              <a:solidFill>
                <a:schemeClr val="tx1"/>
              </a:solidFill>
            </a:endParaRPr>
          </a:p>
          <a:p>
            <a:pPr marL="342900" indent="-342900">
              <a:buAutoNum type="arabicParenR" startAt="7"/>
            </a:pPr>
            <a:endParaRPr lang="es-ES_tradnl" sz="1400" i="1" dirty="0" smtClean="0">
              <a:solidFill>
                <a:schemeClr val="tx1"/>
              </a:solidFill>
            </a:endParaRPr>
          </a:p>
          <a:p>
            <a:pPr marL="342900" indent="-342900">
              <a:buAutoNum type="arabicParenR" startAt="7"/>
            </a:pPr>
            <a:endParaRPr lang="es-ES_tradnl" sz="1400" i="1" dirty="0" smtClean="0">
              <a:solidFill>
                <a:schemeClr val="tx1"/>
              </a:solidFill>
            </a:endParaRPr>
          </a:p>
          <a:p>
            <a:pPr marL="342900" indent="-342900"/>
            <a:endParaRPr lang="es-ES_tradnl" sz="1400" i="1" dirty="0" smtClean="0">
              <a:solidFill>
                <a:schemeClr val="tx1"/>
              </a:solidFill>
            </a:endParaRPr>
          </a:p>
          <a:p>
            <a:pPr marL="342900" indent="-342900">
              <a:buAutoNum type="arabicParenR" startAt="8"/>
            </a:pPr>
            <a:r>
              <a:rPr lang="es-ES_tradnl" sz="1400" b="1" i="1" dirty="0" smtClean="0">
                <a:solidFill>
                  <a:schemeClr val="tx1"/>
                </a:solidFill>
              </a:rPr>
              <a:t>Suspensión de empleo y sueldo por causas disciplinarias: </a:t>
            </a:r>
            <a:r>
              <a:rPr lang="es-ES_tradnl" sz="1400" i="1" dirty="0" smtClean="0">
                <a:solidFill>
                  <a:schemeClr val="tx1"/>
                </a:solidFill>
              </a:rPr>
              <a:t>es una de las posibles sanciones que el empresario puede imponer al trabajador que incumple sus obligaciones laborales. Durará lo que la sanción.</a:t>
            </a:r>
          </a:p>
          <a:p>
            <a:pPr marL="342900" indent="-342900">
              <a:buAutoNum type="arabicParenR" startAt="8"/>
            </a:pPr>
            <a:endParaRPr lang="es-ES_tradnl" sz="1400" i="1" dirty="0" smtClean="0">
              <a:solidFill>
                <a:schemeClr val="tx1"/>
              </a:solidFill>
            </a:endParaRPr>
          </a:p>
          <a:p>
            <a:pPr marL="342900" indent="-342900">
              <a:buAutoNum type="arabicParenR" startAt="8"/>
            </a:pPr>
            <a:r>
              <a:rPr lang="es-ES_tradnl" sz="1400" b="1" i="1" dirty="0" smtClean="0">
                <a:solidFill>
                  <a:schemeClr val="tx1"/>
                </a:solidFill>
              </a:rPr>
              <a:t>Cierre legal de la Empresa. </a:t>
            </a:r>
            <a:r>
              <a:rPr lang="es-ES_tradnl" sz="1400" i="1" dirty="0" smtClean="0">
                <a:solidFill>
                  <a:schemeClr val="tx1"/>
                </a:solidFill>
              </a:rPr>
              <a:t>Cuando el empresario, en el marco de un conflicto colectivo y para evitar daños graves en personas y cosas, decide cerrar por un tiempo, el centro de trabajo, impidiendo la entrada al mismo, a todos los trabajadores.</a:t>
            </a:r>
          </a:p>
          <a:p>
            <a:pPr marL="342900" indent="-342900">
              <a:buAutoNum type="arabicParenR" startAt="8"/>
            </a:pPr>
            <a:endParaRPr lang="es-ES_tradnl" sz="1400" i="1" dirty="0" smtClean="0">
              <a:solidFill>
                <a:schemeClr val="tx1"/>
              </a:solidFill>
            </a:endParaRPr>
          </a:p>
          <a:p>
            <a:pPr marL="342900" indent="-342900">
              <a:buAutoNum type="arabicParenR" startAt="8"/>
            </a:pPr>
            <a:endParaRPr lang="es-ES_tradnl" sz="1400" i="1" dirty="0" smtClean="0">
              <a:solidFill>
                <a:schemeClr val="tx1"/>
              </a:solidFill>
            </a:endParaRPr>
          </a:p>
          <a:p>
            <a:pPr marL="342900" indent="-342900">
              <a:buAutoNum type="arabicParenR" startAt="8"/>
            </a:pPr>
            <a:endParaRPr lang="es-ES_tradnl" sz="1400" i="1" dirty="0" smtClean="0">
              <a:solidFill>
                <a:schemeClr val="tx1"/>
              </a:solidFill>
            </a:endParaRPr>
          </a:p>
          <a:p>
            <a:pPr marL="342900" indent="-342900">
              <a:buAutoNum type="arabicParenR" startAt="8"/>
            </a:pPr>
            <a:endParaRPr lang="es-ES_tradnl" sz="1400" i="1" dirty="0" smtClean="0">
              <a:solidFill>
                <a:schemeClr val="tx1"/>
              </a:solidFill>
            </a:endParaRPr>
          </a:p>
          <a:p>
            <a:pPr marL="342900" indent="-342900">
              <a:buAutoNum type="arabicParenR" startAt="6"/>
            </a:pPr>
            <a:endParaRPr lang="es-ES_tradnl" sz="1400" i="1" dirty="0" smtClean="0">
              <a:solidFill>
                <a:schemeClr val="tx1"/>
              </a:solidFill>
            </a:endParaRPr>
          </a:p>
          <a:p>
            <a:pPr marL="342900" indent="-342900">
              <a:buAutoNum type="alphaLcParenR"/>
            </a:pPr>
            <a:endParaRPr lang="es-ES_tradnl" sz="1400" i="1" dirty="0" smtClean="0">
              <a:solidFill>
                <a:schemeClr val="tx1"/>
              </a:solidFill>
            </a:endParaRPr>
          </a:p>
          <a:p>
            <a:pPr marL="342900" indent="-342900">
              <a:buAutoNum type="alphaLcParenR"/>
            </a:pPr>
            <a:endParaRPr lang="es-ES_tradnl" sz="1400" i="1" baseline="0" dirty="0" smtClean="0">
              <a:solidFill>
                <a:schemeClr val="tx1"/>
              </a:solidFill>
            </a:endParaRPr>
          </a:p>
          <a:p>
            <a:pPr marL="342900" indent="-342900">
              <a:buAutoNum type="alphaLcParenR"/>
            </a:pPr>
            <a:endParaRPr lang="es-ES_tradnl" sz="1400" i="1" dirty="0" smtClean="0">
              <a:solidFill>
                <a:schemeClr val="tx1"/>
              </a:solidFill>
            </a:endParaRPr>
          </a:p>
          <a:p>
            <a:pPr marL="342900" indent="-342900">
              <a:buAutoNum type="alphaLcParenR"/>
            </a:pPr>
            <a:endParaRPr lang="es-ES_tradnl" sz="1400" i="1" baseline="0" dirty="0" smtClean="0">
              <a:solidFill>
                <a:schemeClr val="tx1"/>
              </a:solidFill>
            </a:endParaRPr>
          </a:p>
          <a:p>
            <a:pPr marL="342900" indent="-342900">
              <a:buAutoNum type="alphaLcParenR"/>
            </a:pPr>
            <a:endParaRPr lang="es-ES_tradnl" sz="1400"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pic>
        <p:nvPicPr>
          <p:cNvPr id="6146" name="Picture 2" descr="http://www.diariovialibre.com.mx/wp-content/uploads/2010/06/Carcel1.jpg"/>
          <p:cNvPicPr>
            <a:picLocks noChangeAspect="1" noChangeArrowheads="1"/>
          </p:cNvPicPr>
          <p:nvPr/>
        </p:nvPicPr>
        <p:blipFill>
          <a:blip r:embed="rId3" cstate="print"/>
          <a:srcRect/>
          <a:stretch>
            <a:fillRect/>
          </a:stretch>
        </p:blipFill>
        <p:spPr bwMode="auto">
          <a:xfrm>
            <a:off x="500034" y="1071546"/>
            <a:ext cx="1421572" cy="947715"/>
          </a:xfrm>
          <a:prstGeom prst="rect">
            <a:avLst/>
          </a:prstGeom>
          <a:noFill/>
        </p:spPr>
      </p:pic>
      <p:pic>
        <p:nvPicPr>
          <p:cNvPr id="6148" name="Picture 4" descr="http://upload.wikimedia.org/wikipedia/commons/6/64/Casa_do_concello,_Vilalba.jpg"/>
          <p:cNvPicPr>
            <a:picLocks noChangeAspect="1" noChangeArrowheads="1"/>
          </p:cNvPicPr>
          <p:nvPr/>
        </p:nvPicPr>
        <p:blipFill>
          <a:blip r:embed="rId4" cstate="print"/>
          <a:srcRect/>
          <a:stretch>
            <a:fillRect/>
          </a:stretch>
        </p:blipFill>
        <p:spPr bwMode="auto">
          <a:xfrm>
            <a:off x="500034" y="2214554"/>
            <a:ext cx="1523968" cy="1142976"/>
          </a:xfrm>
          <a:prstGeom prst="rect">
            <a:avLst/>
          </a:prstGeom>
          <a:noFill/>
        </p:spPr>
      </p:pic>
      <p:pic>
        <p:nvPicPr>
          <p:cNvPr id="6150" name="Picture 6" descr="http://pr.indymedia.org/uploads/2008/02/huelga.jpg"/>
          <p:cNvPicPr>
            <a:picLocks noChangeAspect="1" noChangeArrowheads="1"/>
          </p:cNvPicPr>
          <p:nvPr/>
        </p:nvPicPr>
        <p:blipFill>
          <a:blip r:embed="rId5" cstate="print"/>
          <a:srcRect/>
          <a:stretch>
            <a:fillRect/>
          </a:stretch>
        </p:blipFill>
        <p:spPr bwMode="auto">
          <a:xfrm>
            <a:off x="500034" y="3429000"/>
            <a:ext cx="1500198" cy="1126909"/>
          </a:xfrm>
          <a:prstGeom prst="rect">
            <a:avLst/>
          </a:prstGeom>
          <a:noFill/>
        </p:spPr>
      </p:pic>
      <p:pic>
        <p:nvPicPr>
          <p:cNvPr id="6152" name="Picture 8" descr="http://2.bp.blogspot.com/-yjznxFY9az4/TY9ECOU8PmI/AAAAAAAAAOQ/Vz1uCIx5erI/s320/carta-de-despido-trabajador-equivocado-multa-lopd.jpg"/>
          <p:cNvPicPr>
            <a:picLocks noChangeAspect="1" noChangeArrowheads="1"/>
          </p:cNvPicPr>
          <p:nvPr/>
        </p:nvPicPr>
        <p:blipFill>
          <a:blip r:embed="rId6" cstate="print"/>
          <a:srcRect/>
          <a:stretch>
            <a:fillRect/>
          </a:stretch>
        </p:blipFill>
        <p:spPr bwMode="auto">
          <a:xfrm>
            <a:off x="857224" y="4643446"/>
            <a:ext cx="857256" cy="966830"/>
          </a:xfrm>
          <a:prstGeom prst="rect">
            <a:avLst/>
          </a:prstGeom>
          <a:noFill/>
        </p:spPr>
      </p:pic>
      <p:pic>
        <p:nvPicPr>
          <p:cNvPr id="6154" name="Picture 10" descr="http://3.bp.blogspot.com/_yJMb6FBWIlk/S_wFYqWmZGI/AAAAAAAAABg/4ClG2Y93JKQ/s1600/cerrado+temporalmente.jpg"/>
          <p:cNvPicPr>
            <a:picLocks noChangeAspect="1" noChangeArrowheads="1"/>
          </p:cNvPicPr>
          <p:nvPr/>
        </p:nvPicPr>
        <p:blipFill>
          <a:blip r:embed="rId7"/>
          <a:srcRect/>
          <a:stretch>
            <a:fillRect/>
          </a:stretch>
        </p:blipFill>
        <p:spPr bwMode="auto">
          <a:xfrm>
            <a:off x="714348" y="5715016"/>
            <a:ext cx="1213522" cy="9071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 calcmode="lin" valueType="num">
                                      <p:cBhvr additive="base">
                                        <p:cTn id="11"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 calcmode="lin" valueType="num">
                                      <p:cBhvr additive="base">
                                        <p:cTn id="17" dur="500" fill="hold"/>
                                        <p:tgtEl>
                                          <p:spTgt spid="6148"/>
                                        </p:tgtEl>
                                        <p:attrNameLst>
                                          <p:attrName>ppt_x</p:attrName>
                                        </p:attrNameLst>
                                      </p:cBhvr>
                                      <p:tavLst>
                                        <p:tav tm="0">
                                          <p:val>
                                            <p:strVal val="#ppt_x"/>
                                          </p:val>
                                        </p:tav>
                                        <p:tav tm="100000">
                                          <p:val>
                                            <p:strVal val="#ppt_x"/>
                                          </p:val>
                                        </p:tav>
                                      </p:tavLst>
                                    </p:anim>
                                    <p:anim calcmode="lin" valueType="num">
                                      <p:cBhvr additive="base">
                                        <p:cTn id="18" dur="500" fill="hold"/>
                                        <p:tgtEl>
                                          <p:spTgt spid="614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xEl>
                                              <p:pRg st="2" end="2"/>
                                            </p:txEl>
                                          </p:spTgt>
                                        </p:tgtEl>
                                        <p:attrNameLst>
                                          <p:attrName>style.visibility</p:attrName>
                                        </p:attrNameLst>
                                      </p:cBhvr>
                                      <p:to>
                                        <p:strVal val="visible"/>
                                      </p:to>
                                    </p:set>
                                    <p:anim calcmode="lin" valueType="num">
                                      <p:cBhvr additive="base">
                                        <p:cTn id="21"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150"/>
                                        </p:tgtEl>
                                        <p:attrNameLst>
                                          <p:attrName>style.visibility</p:attrName>
                                        </p:attrNameLst>
                                      </p:cBhvr>
                                      <p:to>
                                        <p:strVal val="visible"/>
                                      </p:to>
                                    </p:set>
                                    <p:anim calcmode="lin" valueType="num">
                                      <p:cBhvr additive="base">
                                        <p:cTn id="27" dur="500" fill="hold"/>
                                        <p:tgtEl>
                                          <p:spTgt spid="6150"/>
                                        </p:tgtEl>
                                        <p:attrNameLst>
                                          <p:attrName>ppt_x</p:attrName>
                                        </p:attrNameLst>
                                      </p:cBhvr>
                                      <p:tavLst>
                                        <p:tav tm="0">
                                          <p:val>
                                            <p:strVal val="#ppt_x"/>
                                          </p:val>
                                        </p:tav>
                                        <p:tav tm="100000">
                                          <p:val>
                                            <p:strVal val="#ppt_x"/>
                                          </p:val>
                                        </p:tav>
                                      </p:tavLst>
                                    </p:anim>
                                    <p:anim calcmode="lin" valueType="num">
                                      <p:cBhvr additive="base">
                                        <p:cTn id="28" dur="500" fill="hold"/>
                                        <p:tgtEl>
                                          <p:spTgt spid="615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 calcmode="lin" valueType="num">
                                      <p:cBhvr additive="base">
                                        <p:cTn id="31" dur="500" fill="hold"/>
                                        <p:tgtEl>
                                          <p:spTgt spid="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2"/>
                                        </p:tgtEl>
                                        <p:attrNameLst>
                                          <p:attrName>style.visibility</p:attrName>
                                        </p:attrNameLst>
                                      </p:cBhvr>
                                      <p:to>
                                        <p:strVal val="visible"/>
                                      </p:to>
                                    </p:set>
                                    <p:anim calcmode="lin" valueType="num">
                                      <p:cBhvr additive="base">
                                        <p:cTn id="37" dur="500" fill="hold"/>
                                        <p:tgtEl>
                                          <p:spTgt spid="6152"/>
                                        </p:tgtEl>
                                        <p:attrNameLst>
                                          <p:attrName>ppt_x</p:attrName>
                                        </p:attrNameLst>
                                      </p:cBhvr>
                                      <p:tavLst>
                                        <p:tav tm="0">
                                          <p:val>
                                            <p:strVal val="#ppt_x"/>
                                          </p:val>
                                        </p:tav>
                                        <p:tav tm="100000">
                                          <p:val>
                                            <p:strVal val="#ppt_x"/>
                                          </p:val>
                                        </p:tav>
                                      </p:tavLst>
                                    </p:anim>
                                    <p:anim calcmode="lin" valueType="num">
                                      <p:cBhvr additive="base">
                                        <p:cTn id="38" dur="500" fill="hold"/>
                                        <p:tgtEl>
                                          <p:spTgt spid="615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xEl>
                                              <p:pRg st="12" end="12"/>
                                            </p:txEl>
                                          </p:spTgt>
                                        </p:tgtEl>
                                        <p:attrNameLst>
                                          <p:attrName>style.visibility</p:attrName>
                                        </p:attrNameLst>
                                      </p:cBhvr>
                                      <p:to>
                                        <p:strVal val="visible"/>
                                      </p:to>
                                    </p:set>
                                    <p:anim calcmode="lin" valueType="num">
                                      <p:cBhvr additive="base">
                                        <p:cTn id="41" dur="500" fill="hold"/>
                                        <p:tgtEl>
                                          <p:spTgt spid="19">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154"/>
                                        </p:tgtEl>
                                        <p:attrNameLst>
                                          <p:attrName>style.visibility</p:attrName>
                                        </p:attrNameLst>
                                      </p:cBhvr>
                                      <p:to>
                                        <p:strVal val="visible"/>
                                      </p:to>
                                    </p:set>
                                    <p:anim calcmode="lin" valueType="num">
                                      <p:cBhvr additive="base">
                                        <p:cTn id="47" dur="500" fill="hold"/>
                                        <p:tgtEl>
                                          <p:spTgt spid="6154"/>
                                        </p:tgtEl>
                                        <p:attrNameLst>
                                          <p:attrName>ppt_x</p:attrName>
                                        </p:attrNameLst>
                                      </p:cBhvr>
                                      <p:tavLst>
                                        <p:tav tm="0">
                                          <p:val>
                                            <p:strVal val="#ppt_x"/>
                                          </p:val>
                                        </p:tav>
                                        <p:tav tm="100000">
                                          <p:val>
                                            <p:strVal val="#ppt_x"/>
                                          </p:val>
                                        </p:tav>
                                      </p:tavLst>
                                    </p:anim>
                                    <p:anim calcmode="lin" valueType="num">
                                      <p:cBhvr additive="base">
                                        <p:cTn id="48" dur="500" fill="hold"/>
                                        <p:tgtEl>
                                          <p:spTgt spid="615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9">
                                            <p:txEl>
                                              <p:pRg st="14" end="14"/>
                                            </p:txEl>
                                          </p:spTgt>
                                        </p:tgtEl>
                                        <p:attrNameLst>
                                          <p:attrName>style.visibility</p:attrName>
                                        </p:attrNameLst>
                                      </p:cBhvr>
                                      <p:to>
                                        <p:strVal val="visible"/>
                                      </p:to>
                                    </p:set>
                                    <p:anim calcmode="lin" valueType="num">
                                      <p:cBhvr additive="base">
                                        <p:cTn id="51" dur="500" fill="hold"/>
                                        <p:tgtEl>
                                          <p:spTgt spid="19">
                                            <p:txEl>
                                              <p:pRg st="14" end="1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00034" y="571480"/>
            <a:ext cx="8072494"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dirty="0" smtClean="0"/>
              <a:t>SUSPENSIÓN DEL CONTRATO</a:t>
            </a:r>
            <a:endParaRPr lang="es-ES_tradnl" dirty="0"/>
          </a:p>
        </p:txBody>
      </p:sp>
      <p:sp>
        <p:nvSpPr>
          <p:cNvPr id="19" name="2 Subtítulo"/>
          <p:cNvSpPr txBox="1">
            <a:spLocks/>
          </p:cNvSpPr>
          <p:nvPr/>
        </p:nvSpPr>
        <p:spPr>
          <a:xfrm>
            <a:off x="3571868" y="1000108"/>
            <a:ext cx="5000660" cy="471490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marL="400050" indent="-400050"/>
            <a:r>
              <a:rPr lang="es-ES_tradnl" sz="1400" b="1" i="1" dirty="0" smtClean="0">
                <a:solidFill>
                  <a:schemeClr val="tx1"/>
                </a:solidFill>
              </a:rPr>
              <a:t>10)	Fuerza mayor, temporal: </a:t>
            </a:r>
            <a:r>
              <a:rPr lang="es-ES_tradnl" sz="1400" i="1" dirty="0" smtClean="0">
                <a:solidFill>
                  <a:schemeClr val="tx1"/>
                </a:solidFill>
              </a:rPr>
              <a:t>cuando el empresario se ve obligado a cerrar, total ó parcialmente el centro de trabajo como consecuencia de acontecimientos catastróficos (</a:t>
            </a:r>
            <a:r>
              <a:rPr lang="es-ES_tradnl" sz="1400" i="1" dirty="0" err="1" smtClean="0">
                <a:solidFill>
                  <a:schemeClr val="tx1"/>
                </a:solidFill>
              </a:rPr>
              <a:t>ej</a:t>
            </a:r>
            <a:r>
              <a:rPr lang="es-ES_tradnl" sz="1400" i="1" dirty="0" smtClean="0">
                <a:solidFill>
                  <a:schemeClr val="tx1"/>
                </a:solidFill>
              </a:rPr>
              <a:t>: inundaciones, huelgas,…)</a:t>
            </a:r>
          </a:p>
          <a:p>
            <a:pPr marL="400050" indent="-400050">
              <a:buAutoNum type="alphaLcParenR" startAt="10"/>
            </a:pPr>
            <a:endParaRPr lang="es-ES_tradnl" sz="1400" i="1" dirty="0" smtClean="0">
              <a:solidFill>
                <a:schemeClr val="tx1"/>
              </a:solidFill>
            </a:endParaRPr>
          </a:p>
          <a:p>
            <a:pPr marL="400050" indent="-400050">
              <a:buAutoNum type="alphaLcParenR" startAt="10"/>
            </a:pPr>
            <a:endParaRPr lang="es-ES_tradnl" sz="1400" i="1" dirty="0" smtClean="0">
              <a:solidFill>
                <a:schemeClr val="tx1"/>
              </a:solidFill>
            </a:endParaRPr>
          </a:p>
          <a:p>
            <a:pPr marL="400050" indent="-400050">
              <a:buAutoNum type="alphaLcParenR" startAt="10"/>
            </a:pPr>
            <a:endParaRPr lang="es-ES_tradnl" sz="1400" i="1" dirty="0" smtClean="0">
              <a:solidFill>
                <a:schemeClr val="tx1"/>
              </a:solidFill>
            </a:endParaRPr>
          </a:p>
          <a:p>
            <a:pPr marL="400050" indent="-400050">
              <a:buAutoNum type="alphaLcParenR" startAt="10"/>
            </a:pPr>
            <a:endParaRPr lang="es-ES_tradnl" sz="1400" i="1" dirty="0" smtClean="0">
              <a:solidFill>
                <a:schemeClr val="tx1"/>
              </a:solidFill>
            </a:endParaRPr>
          </a:p>
          <a:p>
            <a:pPr marL="400050" indent="-400050">
              <a:buAutoNum type="alphaLcParenR" startAt="10"/>
            </a:pPr>
            <a:endParaRPr lang="es-ES_tradnl" sz="1400" i="1" dirty="0" smtClean="0">
              <a:solidFill>
                <a:schemeClr val="tx1"/>
              </a:solidFill>
            </a:endParaRPr>
          </a:p>
          <a:p>
            <a:pPr marL="400050" indent="-400050">
              <a:buAutoNum type="alphaLcParenR" startAt="10"/>
            </a:pPr>
            <a:endParaRPr lang="es-ES_tradnl" sz="1400" i="1" dirty="0" smtClean="0">
              <a:solidFill>
                <a:schemeClr val="tx1"/>
              </a:solidFill>
            </a:endParaRPr>
          </a:p>
          <a:p>
            <a:pPr marL="400050" indent="-400050">
              <a:buAutoNum type="alphaLcParenR" startAt="10"/>
            </a:pPr>
            <a:endParaRPr lang="es-ES_tradnl" sz="1400" i="1" dirty="0" smtClean="0">
              <a:solidFill>
                <a:schemeClr val="tx1"/>
              </a:solidFill>
            </a:endParaRPr>
          </a:p>
          <a:p>
            <a:pPr marL="400050" indent="-400050"/>
            <a:r>
              <a:rPr lang="es-ES_tradnl" sz="1400" b="1" i="1" dirty="0" smtClean="0">
                <a:solidFill>
                  <a:schemeClr val="tx1"/>
                </a:solidFill>
              </a:rPr>
              <a:t>11) Causas económicas, técnicas, organizativas ó de producción</a:t>
            </a:r>
            <a:r>
              <a:rPr lang="es-ES_tradnl" sz="1400" i="1" dirty="0" smtClean="0">
                <a:solidFill>
                  <a:schemeClr val="tx1"/>
                </a:solidFill>
              </a:rPr>
              <a:t>, se trata de circunstancias empresariales que reflejan dificultades temporales que justificarían la suspensión. Si es colectiva, la suspensión necesitaría de una autorización de la autoridad laboral.</a:t>
            </a:r>
          </a:p>
          <a:p>
            <a:pPr marL="400050" indent="-400050"/>
            <a:endParaRPr lang="es-ES_tradnl" sz="1400" i="1" dirty="0" smtClean="0">
              <a:solidFill>
                <a:schemeClr val="tx1"/>
              </a:solidFill>
            </a:endParaRPr>
          </a:p>
          <a:p>
            <a:pPr marL="342900" indent="-342900"/>
            <a:endParaRPr lang="es-ES_tradnl" sz="1400" i="1" baseline="0" dirty="0" smtClean="0">
              <a:solidFill>
                <a:schemeClr val="tx1"/>
              </a:solidFill>
            </a:endParaRPr>
          </a:p>
          <a:p>
            <a:pPr marL="342900" indent="-342900">
              <a:buAutoNum type="alphaLcParenR"/>
            </a:pPr>
            <a:endParaRPr lang="es-ES_tradnl" sz="1400" i="1" dirty="0" smtClean="0">
              <a:solidFill>
                <a:schemeClr val="tx1"/>
              </a:solidFill>
            </a:endParaRPr>
          </a:p>
          <a:p>
            <a:pPr marL="342900" indent="-342900">
              <a:buAutoNum type="alphaLcParenR"/>
            </a:pPr>
            <a:endParaRPr lang="es-ES_tradnl" sz="1400" i="1" baseline="0" dirty="0" smtClean="0">
              <a:solidFill>
                <a:schemeClr val="tx1"/>
              </a:solidFill>
            </a:endParaRPr>
          </a:p>
          <a:p>
            <a:pPr marL="342900" indent="-342900">
              <a:buAutoNum type="alphaLcParenR"/>
            </a:pPr>
            <a:endParaRPr lang="es-ES_tradnl" sz="1400"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pic>
        <p:nvPicPr>
          <p:cNvPr id="4098" name="Picture 2" descr="http://www.7medios.com/wp-content/uploads/2010/01/incendio.jpg"/>
          <p:cNvPicPr>
            <a:picLocks noChangeAspect="1" noChangeArrowheads="1"/>
          </p:cNvPicPr>
          <p:nvPr/>
        </p:nvPicPr>
        <p:blipFill>
          <a:blip r:embed="rId3"/>
          <a:srcRect/>
          <a:stretch>
            <a:fillRect/>
          </a:stretch>
        </p:blipFill>
        <p:spPr bwMode="auto">
          <a:xfrm>
            <a:off x="642910" y="1071546"/>
            <a:ext cx="2657629" cy="1985974"/>
          </a:xfrm>
          <a:prstGeom prst="rect">
            <a:avLst/>
          </a:prstGeom>
          <a:noFill/>
        </p:spPr>
      </p:pic>
      <p:pic>
        <p:nvPicPr>
          <p:cNvPr id="4102" name="Picture 6" descr="http://www.cainonline.com.ar/fotos/00004276.jpg"/>
          <p:cNvPicPr>
            <a:picLocks noChangeAspect="1" noChangeArrowheads="1"/>
          </p:cNvPicPr>
          <p:nvPr/>
        </p:nvPicPr>
        <p:blipFill>
          <a:blip r:embed="rId4"/>
          <a:srcRect/>
          <a:stretch>
            <a:fillRect/>
          </a:stretch>
        </p:blipFill>
        <p:spPr bwMode="auto">
          <a:xfrm>
            <a:off x="571472" y="3786190"/>
            <a:ext cx="2743200" cy="1828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 calcmode="lin" valueType="num">
                                      <p:cBhvr additive="base">
                                        <p:cTn id="11"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102"/>
                                        </p:tgtEl>
                                        <p:attrNameLst>
                                          <p:attrName>style.visibility</p:attrName>
                                        </p:attrNameLst>
                                      </p:cBhvr>
                                      <p:to>
                                        <p:strVal val="visible"/>
                                      </p:to>
                                    </p:set>
                                    <p:anim calcmode="lin" valueType="num">
                                      <p:cBhvr additive="base">
                                        <p:cTn id="17" dur="500" fill="hold"/>
                                        <p:tgtEl>
                                          <p:spTgt spid="4102"/>
                                        </p:tgtEl>
                                        <p:attrNameLst>
                                          <p:attrName>ppt_x</p:attrName>
                                        </p:attrNameLst>
                                      </p:cBhvr>
                                      <p:tavLst>
                                        <p:tav tm="0">
                                          <p:val>
                                            <p:strVal val="#ppt_x"/>
                                          </p:val>
                                        </p:tav>
                                        <p:tav tm="100000">
                                          <p:val>
                                            <p:strVal val="#ppt_x"/>
                                          </p:val>
                                        </p:tav>
                                      </p:tavLst>
                                    </p:anim>
                                    <p:anim calcmode="lin" valueType="num">
                                      <p:cBhvr additive="base">
                                        <p:cTn id="18" dur="500" fill="hold"/>
                                        <p:tgtEl>
                                          <p:spTgt spid="410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xEl>
                                              <p:pRg st="8" end="8"/>
                                            </p:txEl>
                                          </p:spTgt>
                                        </p:tgtEl>
                                        <p:attrNameLst>
                                          <p:attrName>style.visibility</p:attrName>
                                        </p:attrNameLst>
                                      </p:cBhvr>
                                      <p:to>
                                        <p:strVal val="visible"/>
                                      </p:to>
                                    </p:set>
                                    <p:anim calcmode="lin" valueType="num">
                                      <p:cBhvr additive="base">
                                        <p:cTn id="21" dur="500" fill="hold"/>
                                        <p:tgtEl>
                                          <p:spTgt spid="19">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00034" y="571480"/>
            <a:ext cx="8072494"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dirty="0" smtClean="0"/>
              <a:t>SUSPENSIÓN POR EXCEDENCIA</a:t>
            </a:r>
            <a:endParaRPr lang="es-ES_tradnl" dirty="0"/>
          </a:p>
        </p:txBody>
      </p:sp>
      <p:sp>
        <p:nvSpPr>
          <p:cNvPr id="19" name="2 Subtítulo"/>
          <p:cNvSpPr txBox="1">
            <a:spLocks/>
          </p:cNvSpPr>
          <p:nvPr/>
        </p:nvSpPr>
        <p:spPr>
          <a:xfrm>
            <a:off x="500034" y="1000108"/>
            <a:ext cx="8072494" cy="78581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indent="-400050"/>
            <a:r>
              <a:rPr lang="es-ES_tradnl" sz="1400" i="1" dirty="0" smtClean="0">
                <a:solidFill>
                  <a:schemeClr val="tx1"/>
                </a:solidFill>
              </a:rPr>
              <a:t>Se trata de situaciones de suspensión del contrato de trabajo, pero con unas características especiales en cuanto a su solicitud, requisitos para poder solicitarla, duración, reingreso,…</a:t>
            </a:r>
            <a:endParaRPr lang="es-ES_tradnl" sz="1400" i="1" baseline="0" dirty="0" smtClean="0">
              <a:solidFill>
                <a:schemeClr val="tx1"/>
              </a:solidFill>
            </a:endParaRPr>
          </a:p>
          <a:p>
            <a:endParaRPr kumimoji="0" lang="es-ES_tradnl" sz="1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2 Subtítulo"/>
          <p:cNvSpPr txBox="1">
            <a:spLocks/>
          </p:cNvSpPr>
          <p:nvPr/>
        </p:nvSpPr>
        <p:spPr>
          <a:xfrm>
            <a:off x="1000100" y="1928802"/>
            <a:ext cx="2071702" cy="785818"/>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indent="-400050"/>
            <a:r>
              <a:rPr lang="es-ES_tradnl" sz="2400" i="1" dirty="0" smtClean="0">
                <a:solidFill>
                  <a:schemeClr val="tx1"/>
                </a:solidFill>
              </a:rPr>
              <a:t>Excedencia voluntaria</a:t>
            </a:r>
          </a:p>
          <a:p>
            <a:pPr indent="-400050"/>
            <a:endParaRPr lang="es-ES_tradnl" sz="2400" i="1" baseline="0" dirty="0" smtClean="0">
              <a:solidFill>
                <a:schemeClr val="tx1"/>
              </a:solidFill>
            </a:endParaRPr>
          </a:p>
          <a:p>
            <a:endParaRPr kumimoji="0" lang="es-ES_tradnl" sz="24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6 Elipse"/>
          <p:cNvSpPr/>
          <p:nvPr/>
        </p:nvSpPr>
        <p:spPr>
          <a:xfrm>
            <a:off x="500034" y="1928802"/>
            <a:ext cx="35719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7 Rectángulo"/>
          <p:cNvSpPr/>
          <p:nvPr/>
        </p:nvSpPr>
        <p:spPr>
          <a:xfrm>
            <a:off x="3214678" y="1928802"/>
            <a:ext cx="5357850" cy="954107"/>
          </a:xfrm>
          <a:prstGeom prst="rect">
            <a:avLst/>
          </a:prstGeom>
        </p:spPr>
        <p:txBody>
          <a:bodyPr wrap="square">
            <a:spAutoFit/>
          </a:bodyPr>
          <a:lstStyle/>
          <a:p>
            <a:pPr algn="just"/>
            <a:r>
              <a:rPr lang="es-ES_tradnl" sz="1400" b="1" dirty="0" smtClean="0"/>
              <a:t>El trabajador, </a:t>
            </a:r>
            <a:r>
              <a:rPr lang="es-ES_tradnl" sz="1400" b="1" u="sng" dirty="0" smtClean="0"/>
              <a:t>sin necesidad de alegar causa alguna</a:t>
            </a:r>
            <a:r>
              <a:rPr lang="es-ES_tradnl" sz="1400" b="1" dirty="0" smtClean="0"/>
              <a:t>, puede ejercitar el derecho  a solicitar dicha excedencia, siempre y cuando </a:t>
            </a:r>
            <a:r>
              <a:rPr lang="es-ES_tradnl" sz="1400" b="1" u="sng" dirty="0" smtClean="0"/>
              <a:t>concurran los siguientes requisitos</a:t>
            </a:r>
            <a:r>
              <a:rPr lang="es-ES_tradnl" sz="1400" b="1" dirty="0" smtClean="0"/>
              <a:t>:</a:t>
            </a:r>
            <a:endParaRPr lang="es-ES_tradnl" sz="1400" dirty="0"/>
          </a:p>
        </p:txBody>
      </p:sp>
      <p:sp>
        <p:nvSpPr>
          <p:cNvPr id="10" name="9 Anillo"/>
          <p:cNvSpPr/>
          <p:nvPr/>
        </p:nvSpPr>
        <p:spPr>
          <a:xfrm>
            <a:off x="1071538" y="2991619"/>
            <a:ext cx="214314" cy="214314"/>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1" name="10 Anillo"/>
          <p:cNvSpPr/>
          <p:nvPr/>
        </p:nvSpPr>
        <p:spPr>
          <a:xfrm>
            <a:off x="1071538" y="3563123"/>
            <a:ext cx="214314" cy="214314"/>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2" name="11 Anillo"/>
          <p:cNvSpPr/>
          <p:nvPr/>
        </p:nvSpPr>
        <p:spPr>
          <a:xfrm>
            <a:off x="1071538" y="4206065"/>
            <a:ext cx="214314" cy="214314"/>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3" name="12 Rectángulo"/>
          <p:cNvSpPr/>
          <p:nvPr/>
        </p:nvSpPr>
        <p:spPr>
          <a:xfrm>
            <a:off x="1500166" y="2928934"/>
            <a:ext cx="5715040" cy="307777"/>
          </a:xfrm>
          <a:prstGeom prst="rect">
            <a:avLst/>
          </a:prstGeom>
        </p:spPr>
        <p:txBody>
          <a:bodyPr wrap="square">
            <a:spAutoFit/>
          </a:bodyPr>
          <a:lstStyle/>
          <a:p>
            <a:pPr algn="just"/>
            <a:r>
              <a:rPr lang="es-ES_tradnl" sz="1400" b="1" dirty="0" smtClean="0"/>
              <a:t>Tener al menos un año de antigüedad en la Empresa.</a:t>
            </a:r>
            <a:endParaRPr lang="es-ES_tradnl" sz="1400" dirty="0"/>
          </a:p>
        </p:txBody>
      </p:sp>
      <p:sp>
        <p:nvSpPr>
          <p:cNvPr id="14" name="13 Rectángulo"/>
          <p:cNvSpPr/>
          <p:nvPr/>
        </p:nvSpPr>
        <p:spPr>
          <a:xfrm>
            <a:off x="1500166" y="3478413"/>
            <a:ext cx="7215238" cy="307777"/>
          </a:xfrm>
          <a:prstGeom prst="rect">
            <a:avLst/>
          </a:prstGeom>
        </p:spPr>
        <p:txBody>
          <a:bodyPr wrap="square">
            <a:spAutoFit/>
          </a:bodyPr>
          <a:lstStyle/>
          <a:p>
            <a:pPr algn="just"/>
            <a:r>
              <a:rPr lang="es-ES_tradnl" sz="1400" b="1" dirty="0" smtClean="0"/>
              <a:t>Solicitarla por un período no inferior a 4 MESES ni superior a 5 AÑOS.</a:t>
            </a:r>
            <a:endParaRPr lang="es-ES_tradnl" sz="1400" dirty="0"/>
          </a:p>
        </p:txBody>
      </p:sp>
      <p:sp>
        <p:nvSpPr>
          <p:cNvPr id="15" name="14 Rectángulo"/>
          <p:cNvSpPr/>
          <p:nvPr/>
        </p:nvSpPr>
        <p:spPr>
          <a:xfrm>
            <a:off x="1500166" y="4134627"/>
            <a:ext cx="7215238" cy="523220"/>
          </a:xfrm>
          <a:prstGeom prst="rect">
            <a:avLst/>
          </a:prstGeom>
        </p:spPr>
        <p:txBody>
          <a:bodyPr wrap="square">
            <a:spAutoFit/>
          </a:bodyPr>
          <a:lstStyle/>
          <a:p>
            <a:pPr algn="just"/>
            <a:r>
              <a:rPr lang="es-ES_tradnl" sz="1400" b="1" dirty="0" smtClean="0"/>
              <a:t>Que hayan transcurrido más de 4 AÑOS, desde el disfrute de una excedencia anterior.</a:t>
            </a:r>
            <a:endParaRPr lang="es-ES_tradnl" sz="1400" dirty="0"/>
          </a:p>
        </p:txBody>
      </p:sp>
      <p:sp>
        <p:nvSpPr>
          <p:cNvPr id="16" name="15 Flecha curvada hacia la derecha"/>
          <p:cNvSpPr/>
          <p:nvPr/>
        </p:nvSpPr>
        <p:spPr>
          <a:xfrm>
            <a:off x="500034" y="4929198"/>
            <a:ext cx="571504" cy="642942"/>
          </a:xfrm>
          <a:prstGeom prst="curv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ES_tradnl">
              <a:solidFill>
                <a:schemeClr val="tx1"/>
              </a:solidFill>
            </a:endParaRPr>
          </a:p>
        </p:txBody>
      </p:sp>
      <p:sp>
        <p:nvSpPr>
          <p:cNvPr id="17" name="16 Rectángulo"/>
          <p:cNvSpPr/>
          <p:nvPr/>
        </p:nvSpPr>
        <p:spPr>
          <a:xfrm>
            <a:off x="1357290" y="4857760"/>
            <a:ext cx="7286676" cy="738664"/>
          </a:xfrm>
          <a:prstGeom prst="rect">
            <a:avLst/>
          </a:prstGeom>
        </p:spPr>
        <p:txBody>
          <a:bodyPr wrap="square">
            <a:spAutoFit/>
          </a:bodyPr>
          <a:lstStyle/>
          <a:p>
            <a:pPr algn="just"/>
            <a:r>
              <a:rPr lang="es-ES_tradnl" sz="1400" b="1" dirty="0" smtClean="0"/>
              <a:t>Al finalizar el período de excedencia, el trabajador tendrá SÓLO UN DERECHO PREFERENTE DE REINGRESO en la Empresa, para ocupar las vacantes de igual ó similar categoría, que existan en la Empresa.</a:t>
            </a:r>
            <a:endParaRPr lang="es-ES_tradnl" sz="1400" b="1" dirty="0"/>
          </a:p>
        </p:txBody>
      </p:sp>
      <p:sp>
        <p:nvSpPr>
          <p:cNvPr id="18" name="17 Rectángulo"/>
          <p:cNvSpPr/>
          <p:nvPr/>
        </p:nvSpPr>
        <p:spPr>
          <a:xfrm>
            <a:off x="1785918" y="5786454"/>
            <a:ext cx="6858048" cy="523220"/>
          </a:xfrm>
          <a:prstGeom prst="rect">
            <a:avLst/>
          </a:prstGeom>
        </p:spPr>
        <p:txBody>
          <a:bodyPr wrap="square">
            <a:spAutoFit/>
          </a:bodyPr>
          <a:lstStyle/>
          <a:p>
            <a:pPr algn="just"/>
            <a:r>
              <a:rPr lang="es-ES_tradnl" sz="1400" b="1" dirty="0" smtClean="0"/>
              <a:t>Si no existen vacantes, la excedencia se prorroga indefinidamente hasta que se </a:t>
            </a:r>
            <a:r>
              <a:rPr lang="es-ES_tradnl" sz="1400" b="1" dirty="0" smtClean="0"/>
              <a:t>produzcan.</a:t>
            </a:r>
            <a:endParaRPr lang="es-ES_tradnl" sz="1400" b="1" dirty="0"/>
          </a:p>
        </p:txBody>
      </p:sp>
      <p:sp>
        <p:nvSpPr>
          <p:cNvPr id="22" name="21 Rectángulo"/>
          <p:cNvSpPr/>
          <p:nvPr/>
        </p:nvSpPr>
        <p:spPr>
          <a:xfrm>
            <a:off x="928662" y="6429396"/>
            <a:ext cx="7286676"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es-ES_tradnl" b="1" dirty="0" smtClean="0">
                <a:latin typeface="Comic Sans MS" pitchFamily="66" charset="0"/>
              </a:rPr>
              <a:t>Durante la excedencia NO se genera antigüedad en la Empresa</a:t>
            </a:r>
            <a:endParaRPr lang="es-ES_tradnl" b="1" dirty="0">
              <a:latin typeface="Comic Sans MS" pitchFamily="66" charset="0"/>
            </a:endParaRPr>
          </a:p>
        </p:txBody>
      </p:sp>
      <p:sp>
        <p:nvSpPr>
          <p:cNvPr id="23" name="22 Flecha abajo"/>
          <p:cNvSpPr/>
          <p:nvPr/>
        </p:nvSpPr>
        <p:spPr>
          <a:xfrm>
            <a:off x="214282" y="6357958"/>
            <a:ext cx="357190"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4" name="23 Flecha abajo"/>
          <p:cNvSpPr/>
          <p:nvPr/>
        </p:nvSpPr>
        <p:spPr>
          <a:xfrm>
            <a:off x="8572528" y="6357958"/>
            <a:ext cx="357190"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5" name="24 Flecha curvada hacia la derecha"/>
          <p:cNvSpPr/>
          <p:nvPr/>
        </p:nvSpPr>
        <p:spPr>
          <a:xfrm>
            <a:off x="1142976" y="5857892"/>
            <a:ext cx="428628" cy="42862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00034" y="571480"/>
            <a:ext cx="8072494"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dirty="0" smtClean="0"/>
              <a:t>SUSPENSIÓN POR EXCEDENCIA</a:t>
            </a:r>
            <a:endParaRPr lang="es-ES_tradnl" dirty="0"/>
          </a:p>
        </p:txBody>
      </p:sp>
      <p:sp>
        <p:nvSpPr>
          <p:cNvPr id="7" name="6 Elipse"/>
          <p:cNvSpPr/>
          <p:nvPr/>
        </p:nvSpPr>
        <p:spPr>
          <a:xfrm>
            <a:off x="500034" y="1071546"/>
            <a:ext cx="35719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7 Rectángulo"/>
          <p:cNvSpPr/>
          <p:nvPr/>
        </p:nvSpPr>
        <p:spPr>
          <a:xfrm>
            <a:off x="428596" y="1643050"/>
            <a:ext cx="6500858" cy="1661993"/>
          </a:xfrm>
          <a:prstGeom prst="rect">
            <a:avLst/>
          </a:prstGeom>
        </p:spPr>
        <p:txBody>
          <a:bodyPr wrap="square">
            <a:spAutoFit/>
          </a:bodyPr>
          <a:lstStyle/>
          <a:p>
            <a:pPr algn="just"/>
            <a:r>
              <a:rPr lang="es-ES_tradnl" sz="1400" b="1" dirty="0" smtClean="0"/>
              <a:t>LOS trabajadores, tienen derecho a un período de excedencia de duración </a:t>
            </a:r>
            <a:r>
              <a:rPr lang="es-ES_tradnl" sz="2000" b="1" dirty="0" smtClean="0"/>
              <a:t>NO SUPERIOR A 3 AÑOS</a:t>
            </a:r>
            <a:r>
              <a:rPr lang="es-ES_tradnl" sz="1400" b="1" dirty="0" smtClean="0"/>
              <a:t>, para atender al cuidado de cada hijo, tanto cuando lo sea por naturaleza como por adopción ó acogimiento, a contar  </a:t>
            </a:r>
            <a:r>
              <a:rPr lang="es-ES_tradnl" b="1" dirty="0" smtClean="0"/>
              <a:t>desde LA FECHA DE NACIMIENTO Ó RESOLUCIÓN JUDICIAL Ó ADMINISTRATIVA </a:t>
            </a:r>
            <a:r>
              <a:rPr lang="es-ES_tradnl" sz="1400" b="1" dirty="0" smtClean="0"/>
              <a:t>(según el caso)</a:t>
            </a:r>
            <a:endParaRPr lang="es-ES_tradnl" sz="1400" dirty="0"/>
          </a:p>
        </p:txBody>
      </p:sp>
      <p:sp>
        <p:nvSpPr>
          <p:cNvPr id="20" name="2 Subtítulo"/>
          <p:cNvSpPr txBox="1">
            <a:spLocks/>
          </p:cNvSpPr>
          <p:nvPr/>
        </p:nvSpPr>
        <p:spPr>
          <a:xfrm>
            <a:off x="7286644" y="1643050"/>
            <a:ext cx="990608" cy="347666"/>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indent="-400050" algn="ctr"/>
            <a:r>
              <a:rPr lang="es-ES_tradnl" sz="1400" b="1" i="1" dirty="0" smtClean="0">
                <a:solidFill>
                  <a:schemeClr val="tx1"/>
                </a:solidFill>
              </a:rPr>
              <a:t>HIJOS</a:t>
            </a:r>
            <a:endParaRPr kumimoji="0" lang="es-ES_tradnl" sz="1400" b="1"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21" name="20 Rectángulo"/>
          <p:cNvSpPr/>
          <p:nvPr/>
        </p:nvSpPr>
        <p:spPr>
          <a:xfrm>
            <a:off x="428596" y="3786190"/>
            <a:ext cx="6572296" cy="1846659"/>
          </a:xfrm>
          <a:prstGeom prst="rect">
            <a:avLst/>
          </a:prstGeom>
        </p:spPr>
        <p:txBody>
          <a:bodyPr wrap="square">
            <a:spAutoFit/>
          </a:bodyPr>
          <a:lstStyle/>
          <a:p>
            <a:pPr algn="just"/>
            <a:r>
              <a:rPr lang="es-ES_tradnl" sz="1400" b="1" dirty="0" smtClean="0"/>
              <a:t>También tienen derecho a un período de excedencia de duración </a:t>
            </a:r>
            <a:r>
              <a:rPr lang="es-ES_tradnl" sz="1600" b="1" dirty="0" smtClean="0"/>
              <a:t>NO SUPERIOR A 2 AÑOS</a:t>
            </a:r>
            <a:r>
              <a:rPr lang="es-ES_tradnl" sz="1400" b="1" dirty="0" smtClean="0"/>
              <a:t>, para atender el cuidado de un familiar, que cumpla los siguientes requisitos:</a:t>
            </a:r>
          </a:p>
          <a:p>
            <a:pPr algn="just"/>
            <a:endParaRPr lang="es-ES_tradnl" sz="1400" b="1" dirty="0" smtClean="0"/>
          </a:p>
          <a:p>
            <a:pPr marL="342900" indent="-342900" algn="just">
              <a:buFont typeface="+mj-lt"/>
              <a:buAutoNum type="arabicPeriod"/>
            </a:pPr>
            <a:r>
              <a:rPr lang="es-ES_tradnl" sz="1400" b="1" dirty="0" smtClean="0"/>
              <a:t>Hasta el segundo grado de consanguinidad ó afinidad </a:t>
            </a:r>
          </a:p>
          <a:p>
            <a:pPr marL="342900" indent="-342900" algn="just">
              <a:buFont typeface="+mj-lt"/>
              <a:buAutoNum type="arabicPeriod"/>
            </a:pPr>
            <a:r>
              <a:rPr lang="es-ES_tradnl" sz="1400" b="1" dirty="0" smtClean="0"/>
              <a:t>Por razones de edad, accidente, enfermedad o discapacidad</a:t>
            </a:r>
          </a:p>
          <a:p>
            <a:pPr marL="342900" indent="-342900" algn="just">
              <a:buFont typeface="+mj-lt"/>
              <a:buAutoNum type="arabicPeriod"/>
            </a:pPr>
            <a:r>
              <a:rPr lang="es-ES_tradnl" sz="1400" b="1" dirty="0" smtClean="0"/>
              <a:t>No pueda valerse por sí mismo</a:t>
            </a:r>
          </a:p>
          <a:p>
            <a:pPr marL="342900" indent="-342900" algn="just">
              <a:buFont typeface="+mj-lt"/>
              <a:buAutoNum type="arabicPeriod"/>
            </a:pPr>
            <a:r>
              <a:rPr lang="es-ES_tradnl" sz="1400" b="1" dirty="0" smtClean="0"/>
              <a:t>NO desempeñe actividad retribuida. </a:t>
            </a:r>
            <a:endParaRPr lang="es-ES_tradnl" sz="1400" dirty="0"/>
          </a:p>
        </p:txBody>
      </p:sp>
      <p:sp>
        <p:nvSpPr>
          <p:cNvPr id="22" name="2 Subtítulo"/>
          <p:cNvSpPr txBox="1">
            <a:spLocks/>
          </p:cNvSpPr>
          <p:nvPr/>
        </p:nvSpPr>
        <p:spPr>
          <a:xfrm>
            <a:off x="7286644" y="3786190"/>
            <a:ext cx="1357322" cy="500066"/>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indent="-400050" algn="ctr"/>
            <a:r>
              <a:rPr lang="es-ES_tradnl" sz="1400" b="1" i="1" dirty="0" smtClean="0">
                <a:solidFill>
                  <a:schemeClr val="tx1"/>
                </a:solidFill>
              </a:rPr>
              <a:t>Otros familiares</a:t>
            </a:r>
            <a:endParaRPr kumimoji="0" lang="es-ES_tradnl" sz="1400" b="1"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23" name="22 Cara sonriente"/>
          <p:cNvSpPr/>
          <p:nvPr/>
        </p:nvSpPr>
        <p:spPr>
          <a:xfrm>
            <a:off x="500034" y="6072206"/>
            <a:ext cx="357190" cy="35719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24 Rectángulo"/>
          <p:cNvSpPr/>
          <p:nvPr/>
        </p:nvSpPr>
        <p:spPr>
          <a:xfrm>
            <a:off x="1000100" y="5934670"/>
            <a:ext cx="778674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_tradnl" b="1" dirty="0" smtClean="0">
                <a:latin typeface="Comic Sans MS" pitchFamily="66" charset="0"/>
              </a:rPr>
              <a:t>Durante la excedencia SI se genera antigüedad en la Empresa, además el trabajador tiene derecho a acudir a los cursos de formación que la Empresa organice.</a:t>
            </a:r>
            <a:endParaRPr lang="es-ES_tradnl" b="1" dirty="0">
              <a:latin typeface="Comic Sans MS" pitchFamily="66" charset="0"/>
            </a:endParaRPr>
          </a:p>
        </p:txBody>
      </p:sp>
      <p:sp>
        <p:nvSpPr>
          <p:cNvPr id="26" name="2 Subtítulo"/>
          <p:cNvSpPr txBox="1">
            <a:spLocks/>
          </p:cNvSpPr>
          <p:nvPr/>
        </p:nvSpPr>
        <p:spPr>
          <a:xfrm>
            <a:off x="1000100" y="1071546"/>
            <a:ext cx="5500726" cy="35719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indent="-400050"/>
            <a:r>
              <a:rPr lang="es-ES_tradnl" sz="2000" i="1" dirty="0" smtClean="0">
                <a:solidFill>
                  <a:schemeClr val="tx1"/>
                </a:solidFill>
              </a:rPr>
              <a:t>Excedencia por el cuidado de familiares</a:t>
            </a:r>
            <a:endParaRPr kumimoji="0" lang="es-ES_tradnl" sz="2000" i="1"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00034" y="571480"/>
            <a:ext cx="8072494"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_tradnl" dirty="0" smtClean="0"/>
              <a:t>SUSPENSIÓN POR EXCEDENCIA</a:t>
            </a:r>
            <a:endParaRPr lang="es-ES_tradnl" dirty="0"/>
          </a:p>
        </p:txBody>
      </p:sp>
      <p:sp>
        <p:nvSpPr>
          <p:cNvPr id="6" name="2 Subtítulo"/>
          <p:cNvSpPr txBox="1">
            <a:spLocks/>
          </p:cNvSpPr>
          <p:nvPr/>
        </p:nvSpPr>
        <p:spPr>
          <a:xfrm>
            <a:off x="1000100" y="1071546"/>
            <a:ext cx="5500726" cy="357190"/>
          </a:xfrm>
          <a:prstGeom prst="rect">
            <a:avLst/>
          </a:prstGeom>
        </p:spPr>
        <p:style>
          <a:lnRef idx="2">
            <a:schemeClr val="accent3"/>
          </a:lnRef>
          <a:fillRef idx="1">
            <a:schemeClr val="lt1"/>
          </a:fillRef>
          <a:effectRef idx="0">
            <a:schemeClr val="accent3"/>
          </a:effectRef>
          <a:fontRef idx="minor">
            <a:schemeClr val="dk1"/>
          </a:fontRef>
        </p:style>
        <p:txBody>
          <a:bodyPr vert="horz" lIns="182880" tIns="0">
            <a:noAutofit/>
          </a:bodyPr>
          <a:lstStyle/>
          <a:p>
            <a:pPr indent="-400050"/>
            <a:r>
              <a:rPr lang="es-ES_tradnl" sz="2000" i="1" dirty="0" smtClean="0">
                <a:solidFill>
                  <a:schemeClr val="tx1"/>
                </a:solidFill>
              </a:rPr>
              <a:t>Excedencia por el cuidado de familiares</a:t>
            </a:r>
            <a:endParaRPr kumimoji="0" lang="es-ES_tradnl" sz="2000" i="1"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6 Elipse"/>
          <p:cNvSpPr/>
          <p:nvPr/>
        </p:nvSpPr>
        <p:spPr>
          <a:xfrm>
            <a:off x="500034" y="1071546"/>
            <a:ext cx="35719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7 Rectángulo"/>
          <p:cNvSpPr/>
          <p:nvPr/>
        </p:nvSpPr>
        <p:spPr>
          <a:xfrm>
            <a:off x="2000232" y="1833080"/>
            <a:ext cx="6286544" cy="523220"/>
          </a:xfrm>
          <a:prstGeom prst="rect">
            <a:avLst/>
          </a:prstGeom>
        </p:spPr>
        <p:txBody>
          <a:bodyPr wrap="square">
            <a:spAutoFit/>
          </a:bodyPr>
          <a:lstStyle/>
          <a:p>
            <a:pPr algn="just"/>
            <a:r>
              <a:rPr lang="es-ES_tradnl" sz="1400" b="1" dirty="0" smtClean="0"/>
              <a:t>Tras el período de excedencia y DURANTE EL PRIMER AÑO, tiene derecho a la RESERVA de </a:t>
            </a:r>
            <a:r>
              <a:rPr lang="es-ES_tradnl" sz="1400" b="1" u="sng" dirty="0" smtClean="0"/>
              <a:t>SU</a:t>
            </a:r>
            <a:r>
              <a:rPr lang="es-ES_tradnl" sz="1400" b="1" dirty="0" smtClean="0"/>
              <a:t> PUESTO de trabajo.</a:t>
            </a:r>
          </a:p>
        </p:txBody>
      </p:sp>
      <p:sp>
        <p:nvSpPr>
          <p:cNvPr id="11" name="10 Flecha curvada hacia la derecha"/>
          <p:cNvSpPr/>
          <p:nvPr/>
        </p:nvSpPr>
        <p:spPr>
          <a:xfrm>
            <a:off x="500034" y="1975956"/>
            <a:ext cx="642942" cy="785818"/>
          </a:xfrm>
          <a:prstGeom prst="curv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ES_tradnl">
              <a:solidFill>
                <a:schemeClr val="tx1"/>
              </a:solidFill>
            </a:endParaRPr>
          </a:p>
        </p:txBody>
      </p:sp>
      <p:sp>
        <p:nvSpPr>
          <p:cNvPr id="12" name="11 Rectángulo"/>
          <p:cNvSpPr/>
          <p:nvPr/>
        </p:nvSpPr>
        <p:spPr>
          <a:xfrm>
            <a:off x="2071670" y="2547460"/>
            <a:ext cx="6215106" cy="738664"/>
          </a:xfrm>
          <a:prstGeom prst="rect">
            <a:avLst/>
          </a:prstGeom>
        </p:spPr>
        <p:txBody>
          <a:bodyPr wrap="square">
            <a:spAutoFit/>
          </a:bodyPr>
          <a:lstStyle/>
          <a:p>
            <a:pPr algn="just"/>
            <a:r>
              <a:rPr lang="es-ES_tradnl" sz="1400" b="1" dirty="0" smtClean="0"/>
              <a:t>Transcurrido dicho plazo, la reserva debe quedar referida a un puesto de trabajo del mismo grupo profesional ó categoría equivalente.</a:t>
            </a:r>
          </a:p>
        </p:txBody>
      </p:sp>
      <p:sp>
        <p:nvSpPr>
          <p:cNvPr id="13" name="12 Flecha curvada hacia la derecha"/>
          <p:cNvSpPr/>
          <p:nvPr/>
        </p:nvSpPr>
        <p:spPr>
          <a:xfrm>
            <a:off x="1285852" y="2690336"/>
            <a:ext cx="428628" cy="57150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
  <TotalTime>1249</TotalTime>
  <Words>3117</Words>
  <Application>Microsoft Office PowerPoint</Application>
  <PresentationFormat>Presentación en pantalla (4:3)</PresentationFormat>
  <Paragraphs>420</Paragraphs>
  <Slides>27</Slides>
  <Notes>27</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Aspecto</vt:lpstr>
      <vt:lpstr>Diapositiva 1</vt:lpstr>
      <vt:lpstr>UD 8: Modificación, suspensión y extinción contractual</vt:lpstr>
      <vt:lpstr>UD 8: Modificación, suspensión y extinción contractual</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 Modificación, suspensión e extinción contractual</dc:title>
  <dc:creator>Fernando</dc:creator>
  <cp:lastModifiedBy>Fernando</cp:lastModifiedBy>
  <cp:revision>227</cp:revision>
  <dcterms:created xsi:type="dcterms:W3CDTF">2011-03-23T10:25:57Z</dcterms:created>
  <dcterms:modified xsi:type="dcterms:W3CDTF">2011-04-06T08:31:34Z</dcterms:modified>
</cp:coreProperties>
</file>